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4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Click to move the slide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810" spc="-1" strike="noStrike">
                <a:latin typeface="Noto Sans"/>
              </a:rPr>
              <a:t>Click to edit the notes' format</a:t>
            </a:r>
            <a:endParaRPr b="0" lang="en-US" sz="2810" spc="-1" strike="noStrike">
              <a:latin typeface="Noto San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00" spc="-1" strike="noStrike">
                <a:solidFill>
                  <a:srgbClr val="e74c3c"/>
                </a:solidFill>
                <a:latin typeface="Noto Sans Black"/>
              </a:rPr>
              <a:t>&lt;header&gt;</a:t>
            </a:r>
            <a:endParaRPr b="1" lang="en-US" sz="1400" spc="-1" strike="noStrike">
              <a:solidFill>
                <a:srgbClr val="e74c3c"/>
              </a:solidFill>
              <a:latin typeface="Noto Sans Blac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1" lang="en-US" sz="1400" spc="-1" strike="noStrike">
                <a:solidFill>
                  <a:srgbClr val="e74c3c"/>
                </a:solidFill>
                <a:latin typeface="Noto Sans Black"/>
              </a:defRPr>
            </a:lvl1pPr>
          </a:lstStyle>
          <a:p>
            <a:pPr algn="r">
              <a:buNone/>
            </a:pPr>
            <a:r>
              <a:rPr b="1" lang="en-US" sz="1400" spc="-1" strike="noStrike">
                <a:solidFill>
                  <a:srgbClr val="e74c3c"/>
                </a:solidFill>
                <a:latin typeface="Noto Sans Black"/>
              </a:rPr>
              <a:t>&lt;date/time&gt;</a:t>
            </a:r>
            <a:endParaRPr b="1" lang="en-US" sz="1400" spc="-1" strike="noStrike">
              <a:solidFill>
                <a:srgbClr val="e74c3c"/>
              </a:solidFill>
              <a:latin typeface="Noto Sans Blac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b">
            <a:noAutofit/>
          </a:bodyPr>
          <a:lstStyle>
            <a:lvl1pPr>
              <a:defRPr b="1" lang="en-US" sz="1400" spc="-1" strike="noStrike">
                <a:solidFill>
                  <a:srgbClr val="e74c3c"/>
                </a:solidFill>
                <a:latin typeface="Noto Sans Black"/>
              </a:defRPr>
            </a:lvl1pPr>
          </a:lstStyle>
          <a:p>
            <a:r>
              <a:rPr b="1" lang="en-US" sz="1400" spc="-1" strike="noStrike">
                <a:solidFill>
                  <a:srgbClr val="e74c3c"/>
                </a:solidFill>
                <a:latin typeface="Noto Sans Black"/>
              </a:rPr>
              <a:t>&lt;footer&gt;</a:t>
            </a:r>
            <a:endParaRPr b="1" lang="en-US" sz="1400" spc="-1" strike="noStrike">
              <a:solidFill>
                <a:srgbClr val="e74c3c"/>
              </a:solidFill>
              <a:latin typeface="Noto Sans Blac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1" lang="en-US" sz="1400" spc="-1" strike="noStrike">
                <a:solidFill>
                  <a:srgbClr val="e74c3c"/>
                </a:solidFill>
                <a:latin typeface="Noto Sans Black"/>
              </a:defRPr>
            </a:lvl1pPr>
          </a:lstStyle>
          <a:p>
            <a:pPr algn="r">
              <a:buNone/>
            </a:pPr>
            <a:fld id="{F5521B74-F9A8-48A9-9084-D3F0E2B7BD0C}" type="slidenum">
              <a:rPr b="1" lang="en-US" sz="1400" spc="-1" strike="noStrike">
                <a:solidFill>
                  <a:srgbClr val="e74c3c"/>
                </a:solidFill>
                <a:latin typeface="Noto Sans Black"/>
              </a:rPr>
              <a:t>&lt;number&gt;</a:t>
            </a:fld>
            <a:endParaRPr b="1" lang="en-US" sz="1400" spc="-1" strike="noStrike">
              <a:solidFill>
                <a:srgbClr val="e74c3c"/>
              </a:solidFill>
              <a:latin typeface="Noto Sans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hyperlink" Target="http://www.profiwetter.ch/" TargetMode="External"/><Relationship Id="rId2" Type="http://schemas.openxmlformats.org/officeDocument/2006/relationships/hyperlink" Target="http://www.mswr.de/" TargetMode="External"/><Relationship Id="rId3" Type="http://schemas.openxmlformats.org/officeDocument/2006/relationships/hyperlink" Target="http://www.flugwetter.de/" TargetMode="External"/><Relationship Id="rId4" Type="http://schemas.openxmlformats.org/officeDocument/2006/relationships/slide" Target="../slides/slide29.xml"/><Relationship Id="rId5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Y – Prädiktand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X – Prädiktoren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a – Koeffizienten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Ziel: Minimierung der Summe der quadratischen Schätzfehler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Ȳ – Mittelwert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= Anteil der Variation von Y um den Mittelwert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Normiert durch Varianz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Verminderung der quadratischen Schätzfehler bedeutet Reduktion der Varianz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Minimierung des quadratischen Fehlers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559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Underfitting: Modellannahme zu einfach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Overfitting: Annahme zu komplex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ges: Goldener Mittelweg, der Realität beschreibt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- Jeder Prediktor mit Sicherheit Quelle von statistischen Schein (Overfitting) und potentiell Quelle nützlicher Information (= Sein).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- Schein und Sein lassen sich quantifizieren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Wenn tatsächliche Korrelation des Prediktors zum Residuum größer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als Scheinkorrelation, wird er mitgenommen,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sonst nicht.</a:t>
            </a: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Noto Sans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Noto Sans"/>
              </a:rPr>
              <a:t>→ </a:t>
            </a:r>
            <a:r>
              <a:rPr b="0" lang="en-US" sz="1800" spc="-1" strike="noStrike">
                <a:latin typeface="Noto Sans"/>
              </a:rPr>
              <a:t>Bei guter Vorhersagbarkeit: Bis zu 15 Prediktoren in einer Gleichung, bei schlechter Vorhersagbarkeit nur Klima-Erwartungswert (bzw 1-2 Prediktoren)</a:t>
            </a:r>
            <a:endParaRPr b="0" lang="en-US" sz="1800" spc="-1" strike="noStrike">
              <a:latin typeface="Noto Sans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Wozu?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Ohne Daten keine Regression!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Livedaten nur operationell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Welche Daten?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“</a:t>
            </a:r>
            <a:r>
              <a:rPr b="0" lang="en-US" sz="2000" spc="-1" strike="noStrike">
                <a:latin typeface="Noto Sans"/>
              </a:rPr>
              <a:t>the more data the better the model!” (KK)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Cross Validation zu Testzwecken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am Ende aber alles in einen Pott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je mehr Daten desto besser das MOS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Wie oft?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Alle 9 Monate neue MOS-Gleichungen (MSWR)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Für die nächste Saison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Datensatz splitten in Training und Testdaten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Trainingsdaten in 5 Teilen aufteilen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1. Iteration: V als Test/Validierung für Modell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	</a:t>
            </a:r>
            <a:r>
              <a:rPr b="0" lang="en-US" sz="2000" spc="-1" strike="noStrike">
                <a:latin typeface="Noto Sans"/>
              </a:rPr>
              <a:t>Rest zum trinieren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usw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zu starke Anpassung ans Trainings Set führt zu Verschlechterung der Ergebnisse beim Test Set bzw im operationeller Betrieb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(realen Daten)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Andere Beispiele für Prädiktoren: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Modellwind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Advektionsparameter (Niederschlag)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Verändern sich bei Advektion kaum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Rückwärtstrajektorien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Persistenz (es bleibt wie es ist)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Letzte 3h + Vortagswert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Für jede WMO Station gibt es MOS aber auch für Orte dazwischen (Interpolation)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Relativ wenig Computing Power im Vergleich zu NWV Modellen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Anpassung an neue Modellversionen kann Probleme machen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oder auch: Änderung der Datenquelle (neues Format, Verzeichnisstruktur, DWD ändert xy)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Korrektur des Bias von GME</a:t>
            </a:r>
            <a:br>
              <a:rPr sz="2000"/>
            </a:br>
            <a:r>
              <a:rPr b="0" lang="en-US" sz="2000" spc="-1" strike="noStrike">
                <a:latin typeface="Noto Sans"/>
              </a:rPr>
              <a:t>(war in Mittel zu warm)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Positiv: Vorhersager bessser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Negativ: MOS besser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Objektiv Optimierte Leitung / Weisung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des Wetterdienstlers Obse, Prognose, Nowcast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NEU seit Anfang 2019: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aktuelle Beobachtungsdaten fließen in MOS mit ein und passen Ergebnisse an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beim DWD aktuell stündlich (Rapid Update)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Wiederholung Martin Göber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Synoptiker können MOS spätestens seit MOSMIX nicht mehr verbessern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555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angepasst zur Vorhersage individueller Zellen</a:t>
            </a:r>
            <a:br>
              <a:rPr sz="2000"/>
            </a:br>
            <a:r>
              <a:rPr b="0" lang="en-US" sz="2000" spc="-1" strike="noStrike">
                <a:latin typeface="Noto Sans"/>
              </a:rPr>
              <a:t>- berechnet alle 5 Minuten Gewittervorhersage aus dem aktuellen Radarbild, Blitz-Obs und Modell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- Zelleigenschaften wie Niederschlagsmenge, max Windböen, max Hagelkorngröße und Blitzzahl meist empirisch bestimmt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- Berechnung von Zellmittelpunkten aus Radarkompositbildern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- Suche nach Schwellwertüberschreitungen (37, 46, 53 dB)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- Berechnung der Flächenschwerpunkte,  Festlegung der Zelleigenschaften → ggf. Aufteilung in mehrere Zellen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- Projektion der Vorhersagen auf die Fläche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→ </a:t>
            </a:r>
            <a:r>
              <a:rPr b="0" lang="en-US" sz="2000" spc="-1" strike="noStrike">
                <a:latin typeface="Noto Sans"/>
              </a:rPr>
              <a:t>Probs für Ereignisse an Gitterpunkten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MOS-Meteogramme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  <a:hlinkClick r:id="rId1"/>
              </a:rPr>
              <a:t>www.profiwetter.ch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  <a:hlinkClick r:id="rId2"/>
              </a:rPr>
              <a:t>www.mswr.de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  <a:hlinkClick r:id="rId3"/>
              </a:rPr>
              <a:t>www.flugwetter.de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(allgemeine Wetterkarten→ Meteogramme)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Wetterturnier (Meteogramme)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Heute: 2 Tage weiter schauen als nur mit DMO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MOS reduziert 50% der Fehlervarianz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Apropos Wetterturnier: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Vorhersagen für Verwandte oder aus sportlichen Anreiz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“</a:t>
            </a:r>
            <a:r>
              <a:rPr b="0" lang="en-US" sz="2000" spc="-1" strike="noStrike">
                <a:latin typeface="Noto Sans"/>
              </a:rPr>
              <a:t>Etwas mit dem Studium anfangen können”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Schrittweise MLR!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Kombination aus synoptisch-physikalischem Fachwissen und Werkzeugen der Statistik</a:t>
            </a:r>
            <a:endParaRPr b="0" lang="en-US" sz="2000" spc="-1" strike="noStrike">
              <a:latin typeface="Noto Sans"/>
            </a:endParaRPr>
          </a:p>
          <a:p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DMO = Direct Model Output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Klimatologie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Obse = SYNOP Beobachtungen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Noto Sans"/>
              </a:rPr>
              <a:t>Links Prädiktoren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(unabhängige Variablen)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Rechts Prädiktand</a:t>
            </a:r>
            <a:endParaRPr b="0" lang="en-US" sz="2000" spc="-1" strike="noStrike">
              <a:latin typeface="Noto Sans"/>
            </a:endParaRPr>
          </a:p>
          <a:p>
            <a:r>
              <a:rPr b="0" lang="en-US" sz="2000" spc="-1" strike="noStrike">
                <a:latin typeface="Noto Sans"/>
              </a:rPr>
              <a:t>(abhängige Variablen)</a:t>
            </a:r>
            <a:endParaRPr b="0" lang="en-US" sz="2000" spc="-1" strike="noStrike">
              <a:latin typeface="Noto San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B8E506-BA51-4479-B6F2-779E6CDEA2C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965945-4C67-4A9F-A23C-C880CBC249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7526AA-6445-4732-B737-5F1903F4E2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999D6E-7844-463E-835B-D751167BED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5067E0-E00C-4086-B4D9-00366B4F2E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E1021EF-B4BC-44A9-B5C9-653C9DC718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25DD5B-D025-4FF3-8D42-85B633DAC4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C0C70B-8F3D-4C6F-AC60-BC5D6E7BF3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B6EB15-2B95-4056-85E2-720257CB34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A0CA1B-47B9-4C0A-A3BA-91C796B6FA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E1DE89-6C9A-4844-B3E2-AE3015FE3D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5B3D77-6E3A-4C85-A258-E87AD3A066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78C13F-6240-4E43-8A08-15788728D0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2089B1-4BA9-4EC8-9734-5F890AEEC7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D36DF0-824F-4FE0-9DB3-C25F5DA08A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A88334-D97A-416B-8BB0-15549F3CE0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CB9B0F-D766-4935-BBD2-E6FF4D7D6CF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82DADD-9ED8-41C9-9A4C-2AC1AE3DF2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3D2786-32AA-4348-822B-1C0D3FFCDC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C45528-9B3A-4E6A-ABCC-81F439B969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706096-C1AC-40D6-96A1-40DA79A565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5CD0E1-D643-42D1-9D50-F46561AE38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6EEEFC-F217-4E71-AFB0-8AAE4F74AA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A241F5-24BF-4235-9B2D-F4593D2C8A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Click to edit the title text format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Click to edit the outline text format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lvl="1" marL="288000">
              <a:spcAft>
                <a:spcPts val="1134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Second Outline Level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lvl="2" marL="576000">
              <a:spcAft>
                <a:spcPts val="850"/>
              </a:spcAft>
            </a:pPr>
            <a:r>
              <a:rPr b="0" lang="en-US" sz="1800" spc="-1" strike="noStrike">
                <a:solidFill>
                  <a:srgbClr val="1c1c1c"/>
                </a:solidFill>
                <a:latin typeface="Noto Sans Light"/>
              </a:rPr>
              <a:t>Third Outline Level</a:t>
            </a:r>
            <a:endParaRPr b="0" lang="en-US" sz="1800" spc="-1" strike="noStrike">
              <a:solidFill>
                <a:srgbClr val="1c1c1c"/>
              </a:solidFill>
              <a:latin typeface="Noto Sans Light"/>
            </a:endParaRPr>
          </a:p>
          <a:p>
            <a:pPr lvl="3" marL="864000">
              <a:spcAft>
                <a:spcPts val="567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Fourth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  <a:p>
            <a:pPr lvl="4" marL="1152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Fifth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  <a:p>
            <a:pPr lvl="5" marL="1440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Sixth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  <a:p>
            <a:pPr lvl="6" marL="1728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Seventh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7560000" y="6840000"/>
            <a:ext cx="2340000" cy="52164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algn="r">
              <a:buNone/>
              <a:defRPr b="1" lang="de-DE" sz="1800" spc="-1" strike="noStrike">
                <a:solidFill>
                  <a:srgbClr val="ffffff"/>
                </a:solidFill>
                <a:latin typeface="Noto Sans Black"/>
              </a:defRPr>
            </a:lvl1pPr>
          </a:lstStyle>
          <a:p>
            <a:pPr algn="r">
              <a:buNone/>
            </a:pPr>
            <a:r>
              <a:rPr b="1" lang="de-DE" sz="1800" spc="-1" strike="noStrike">
                <a:solidFill>
                  <a:srgbClr val="ffffff"/>
                </a:solidFill>
                <a:latin typeface="Noto Sans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algn="ctr">
              <a:buNone/>
              <a:defRPr b="1" lang="en-US" sz="1800" spc="-1" strike="noStrike">
                <a:solidFill>
                  <a:srgbClr val="ffffff"/>
                </a:solidFill>
                <a:latin typeface="Noto Sans Black"/>
              </a:defRPr>
            </a:lvl1pPr>
          </a:lstStyle>
          <a:p>
            <a:pPr algn="ctr"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txBody>
          <a:bodyPr lIns="0" rIns="0" tIns="0" bIns="0" anchor="ctr">
            <a:noAutofit/>
          </a:bodyPr>
          <a:lstStyle>
            <a:lvl1pPr algn="ctr">
              <a:buNone/>
              <a:defRPr b="1" lang="en-US" sz="1800" spc="-1" strike="noStrike">
                <a:solidFill>
                  <a:srgbClr val="ffffff"/>
                </a:solidFill>
                <a:latin typeface="Noto Sans Black"/>
              </a:defRPr>
            </a:lvl1pPr>
          </a:lstStyle>
          <a:p>
            <a:pPr algn="ctr">
              <a:buNone/>
            </a:pPr>
            <a:fld id="{7C918507-FA5F-481D-A107-0F09E932E468}" type="slidenum">
              <a:rPr b="1" lang="en-US" sz="1800" spc="-1" strike="noStrike">
                <a:solidFill>
                  <a:srgbClr val="ffffff"/>
                </a:solidFill>
                <a:latin typeface="Noto Sans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Noto Sans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e74c3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Click to edit the title text format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Click to edit the outline text format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lvl="1" marL="288000">
              <a:spcAft>
                <a:spcPts val="1131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Second Outline Level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lvl="2" marL="576000">
              <a:spcAft>
                <a:spcPts val="850"/>
              </a:spcAft>
            </a:pPr>
            <a:r>
              <a:rPr b="0" lang="en-US" sz="1800" spc="-1" strike="noStrike">
                <a:solidFill>
                  <a:srgbClr val="1c1c1c"/>
                </a:solidFill>
                <a:latin typeface="Noto Sans Light"/>
              </a:rPr>
              <a:t>Third Outline Level</a:t>
            </a:r>
            <a:endParaRPr b="0" lang="en-US" sz="1800" spc="-1" strike="noStrike">
              <a:solidFill>
                <a:srgbClr val="1c1c1c"/>
              </a:solidFill>
              <a:latin typeface="Noto Sans Light"/>
            </a:endParaRPr>
          </a:p>
          <a:p>
            <a:pPr lvl="3" marL="864000">
              <a:spcAft>
                <a:spcPts val="567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Fourth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  <a:p>
            <a:pPr lvl="4" marL="1152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Fifth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  <a:p>
            <a:pPr lvl="5" marL="1440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Sixth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  <a:p>
            <a:pPr lvl="6" marL="1728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Noto Sans Light"/>
              </a:rPr>
              <a:t>Seventh Outline Level</a:t>
            </a:r>
            <a:endParaRPr b="0" lang="en-US" sz="16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4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>
              <a:defRPr b="1" lang="de-DE" sz="1800" spc="-1" strike="noStrike">
                <a:solidFill>
                  <a:srgbClr val="e74c3c"/>
                </a:solidFill>
                <a:latin typeface="Noto Sans Black"/>
              </a:defRPr>
            </a:lvl1pPr>
          </a:lstStyle>
          <a:p>
            <a:r>
              <a:rPr b="1" lang="de-DE" sz="1800" spc="-1" strike="noStrike">
                <a:solidFill>
                  <a:srgbClr val="e74c3c"/>
                </a:solidFill>
                <a:latin typeface="Noto Sans Black"/>
              </a:rPr>
              <a:t>&lt;date/time&gt;</a:t>
            </a:r>
            <a:endParaRPr b="1" lang="en-US" sz="1800" spc="-1" strike="noStrike">
              <a:solidFill>
                <a:srgbClr val="e74c3c"/>
              </a:solidFill>
              <a:latin typeface="Noto Sans Black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 idx="5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algn="ctr">
              <a:buNone/>
              <a:defRPr b="1" lang="en-US" sz="1800" spc="-1" strike="noStrike">
                <a:solidFill>
                  <a:srgbClr val="e74c3c"/>
                </a:solidFill>
                <a:latin typeface="Noto Sans Black"/>
              </a:defRPr>
            </a:lvl1pPr>
          </a:lstStyle>
          <a:p>
            <a:pPr algn="ctr">
              <a:buNone/>
            </a:pPr>
            <a:r>
              <a:rPr b="1" lang="en-US" sz="1800" spc="-1" strike="noStrike">
                <a:solidFill>
                  <a:srgbClr val="e74c3c"/>
                </a:solidFill>
                <a:latin typeface="Noto Sans Black"/>
              </a:rPr>
              <a:t>&lt;footer&gt;</a:t>
            </a:r>
            <a:endParaRPr b="1" lang="en-US" sz="1800" spc="-1" strike="noStrike">
              <a:solidFill>
                <a:srgbClr val="e74c3c"/>
              </a:solidFill>
              <a:latin typeface="Noto Sans Black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 idx="6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1" lang="en-US" sz="1800" spc="-1" strike="noStrike">
                <a:solidFill>
                  <a:srgbClr val="e74c3c"/>
                </a:solidFill>
                <a:latin typeface="Noto Sans Black"/>
              </a:defRPr>
            </a:lvl1pPr>
          </a:lstStyle>
          <a:p>
            <a:pPr algn="r">
              <a:buNone/>
            </a:pPr>
            <a:fld id="{90A951F4-8446-4D47-B1A5-47BD0AB0CAE1}" type="slidenum">
              <a:rPr b="1" lang="en-US" sz="1800" spc="-1" strike="noStrike">
                <a:solidFill>
                  <a:srgbClr val="e74c3c"/>
                </a:solidFill>
                <a:latin typeface="Noto Sans Black"/>
              </a:rPr>
              <a:t>&lt;number&gt;</a:t>
            </a:fld>
            <a:endParaRPr b="1" lang="en-US" sz="1800" spc="-1" strike="noStrike">
              <a:solidFill>
                <a:srgbClr val="e74c3c"/>
              </a:solidFill>
              <a:latin typeface="Noto Sans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4000" spc="-1" strike="noStrike">
                <a:solidFill>
                  <a:srgbClr val="ffffff"/>
                </a:solidFill>
                <a:latin typeface="Noto Sans Black"/>
              </a:rPr>
              <a:t>MOS - Model Output Statistics</a:t>
            </a:r>
            <a:endParaRPr b="1" lang="en-US" sz="40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algn="ctr">
              <a:buNone/>
            </a:pPr>
            <a:r>
              <a:rPr b="1" lang="en-US" sz="2200" spc="-1" strike="noStrike">
                <a:solidFill>
                  <a:srgbClr val="1c1c1c"/>
                </a:solidFill>
                <a:latin typeface="Noto Sans Light"/>
              </a:rPr>
              <a:t>Wie können </a:t>
            </a:r>
            <a:r>
              <a:rPr b="1" lang="en-US" sz="2200" spc="-1" strike="noStrike">
                <a:solidFill>
                  <a:srgbClr val="1c1c1c"/>
                </a:solidFill>
                <a:latin typeface="Noto Sans Light"/>
              </a:rPr>
              <a:t>Wettervorhersagen durch statistische Verfahren verbessert werden?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algn="ctr">
              <a:buNone/>
            </a:pP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algn="ctr">
              <a:buNone/>
            </a:pP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algn="ctr">
              <a:buNone/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Juri Hubrig | Hauptseminar Wettervorhersage | FU Berlin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6531120" y="91440"/>
            <a:ext cx="3435840" cy="185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Multiple Lineare Regression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>
            <a:alphaModFix amt="50000"/>
          </a:blip>
          <a:srcRect l="0" t="0" r="7070" b="0"/>
          <a:stretch/>
        </p:blipFill>
        <p:spPr>
          <a:xfrm>
            <a:off x="0" y="2486160"/>
            <a:ext cx="9966960" cy="1502280"/>
          </a:xfrm>
          <a:prstGeom prst="rect">
            <a:avLst/>
          </a:prstGeom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3017520" y="4663440"/>
            <a:ext cx="3695400" cy="1133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3FEB95-7573-4B22-AE6F-68625F9DCAC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Reduktion der Fehlervarianz (RV)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2985480"/>
            <a:ext cx="9180000" cy="2668680"/>
          </a:xfrm>
          <a:prstGeom prst="rect">
            <a:avLst/>
          </a:prstGeom>
          <a:ln w="0">
            <a:noFill/>
          </a:ln>
        </p:spPr>
      </p:pic>
      <p:sp>
        <p:nvSpPr>
          <p:cNvPr id="119" name=""/>
          <p:cNvSpPr txBox="1"/>
          <p:nvPr/>
        </p:nvSpPr>
        <p:spPr>
          <a:xfrm>
            <a:off x="4975920" y="5472720"/>
            <a:ext cx="310896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(Varianz)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28DCEE-7969-478B-B9D5-04C37B1F3A33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Minimierung des quadratischen Fehlers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2599560"/>
            <a:ext cx="9180000" cy="3152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114C7C-870F-467F-96D0-CA7CFFCBD80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Multiple Lineare Regression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23" name="" descr="https://rocketloop.de/modellvalidierung-und-overfitting/"/>
          <p:cNvPicPr/>
          <p:nvPr/>
        </p:nvPicPr>
        <p:blipFill>
          <a:blip r:embed="rId1">
            <a:alphaModFix amt="50000"/>
          </a:blip>
          <a:srcRect l="4403" t="0" r="7316" b="0"/>
          <a:stretch/>
        </p:blipFill>
        <p:spPr>
          <a:xfrm>
            <a:off x="0" y="1602000"/>
            <a:ext cx="10058040" cy="4127760"/>
          </a:xfrm>
          <a:prstGeom prst="rect">
            <a:avLst/>
          </a:prstGeom>
          <a:ln w="0">
            <a:noFill/>
          </a:ln>
        </p:spPr>
      </p:pic>
      <p:sp>
        <p:nvSpPr>
          <p:cNvPr id="124" name=""/>
          <p:cNvSpPr txBox="1"/>
          <p:nvPr/>
        </p:nvSpPr>
        <p:spPr>
          <a:xfrm>
            <a:off x="1371600" y="5943600"/>
            <a:ext cx="690480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→ </a:t>
            </a:r>
            <a:r>
              <a:rPr b="0" lang="en-US" sz="1800" spc="-1" strike="noStrike">
                <a:latin typeface="Noto Sans"/>
              </a:rPr>
              <a:t>Verfahren wird nach bestimmten Kriterium abgebrochen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1390680" y="1849320"/>
            <a:ext cx="656172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https://rocketloop.de/modellvalidierung-und-overfitting/</a:t>
            </a:r>
            <a:endParaRPr b="0" lang="en-US" sz="1800" spc="-1" strike="noStrike">
              <a:latin typeface="Noto Sans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304160" y="4754880"/>
            <a:ext cx="1476000" cy="147600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7153920" y="2331000"/>
            <a:ext cx="2538720" cy="25387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91440" y="2286000"/>
            <a:ext cx="2468880" cy="24688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5030FE-AAB9-4E83-9F2E-C0197097537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Training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Wozu Trainingsdaten?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Welche Daten fürs Training?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Wie viele Daten?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Wie oft trainieren?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Wie lange?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CF7D8A-7C47-4C87-8085-841FF0A5A56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Trainingsprozess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2529720"/>
            <a:ext cx="9180000" cy="3580560"/>
          </a:xfrm>
          <a:prstGeom prst="rect">
            <a:avLst/>
          </a:prstGeom>
          <a:ln w="0">
            <a:noFill/>
          </a:ln>
        </p:spPr>
      </p:pic>
      <p:sp>
        <p:nvSpPr>
          <p:cNvPr id="133" name="Textfeld 6"/>
          <p:cNvSpPr/>
          <p:nvPr/>
        </p:nvSpPr>
        <p:spPr>
          <a:xfrm>
            <a:off x="2593800" y="6063840"/>
            <a:ext cx="62989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medium.com</a:t>
            </a:r>
            <a:endParaRPr b="0" lang="en-US" sz="12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6E4A3D-2A6D-476D-B0D8-9DC69CA4C77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Wann aufhören?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737360" y="1439640"/>
            <a:ext cx="6949440" cy="5356440"/>
          </a:xfrm>
          <a:prstGeom prst="rect">
            <a:avLst/>
          </a:prstGeom>
          <a:ln w="0">
            <a:noFill/>
          </a:ln>
        </p:spPr>
      </p:pic>
      <p:sp>
        <p:nvSpPr>
          <p:cNvPr id="136" name="Textfeld 6"/>
          <p:cNvSpPr/>
          <p:nvPr/>
        </p:nvSpPr>
        <p:spPr>
          <a:xfrm>
            <a:off x="2593800" y="6387840"/>
            <a:ext cx="62989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analyticsvidhya.com</a:t>
            </a:r>
            <a:endParaRPr b="0" lang="en-US" sz="12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045B0A-8D44-49BB-A9A1-916771698836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MOS Koeffizienten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40000" y="1980000"/>
            <a:ext cx="7020000" cy="46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2A86B3-81F3-4500-938E-89B2776C174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Einfaches Beispiel einer MOS-Gleichung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8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c9211e"/>
                </a:solidFill>
                <a:latin typeface="Noto Sans SemiBold"/>
              </a:rPr>
              <a:t>T_2m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= </a:t>
            </a:r>
            <a:r>
              <a:rPr b="1" lang="en-US" sz="2600" spc="-1" strike="noStrike">
                <a:solidFill>
                  <a:srgbClr val="2a6099"/>
                </a:solidFill>
                <a:latin typeface="Noto Sans SemiBold"/>
              </a:rPr>
              <a:t>0.7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* DMO + </a:t>
            </a:r>
            <a:r>
              <a:rPr b="1" lang="en-US" sz="2600" spc="-1" strike="noStrike">
                <a:solidFill>
                  <a:srgbClr val="2a6099"/>
                </a:solidFill>
                <a:latin typeface="Noto Sans SemiBold"/>
              </a:rPr>
              <a:t>0.2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* T_850 + </a:t>
            </a:r>
            <a:r>
              <a:rPr b="1" lang="en-US" sz="2600" spc="-1" strike="noStrike">
                <a:solidFill>
                  <a:srgbClr val="2a6099"/>
                </a:solidFill>
                <a:latin typeface="Noto Sans SemiBold"/>
              </a:rPr>
              <a:t>0.1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* KEW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141" name=""/>
          <p:cNvSpPr/>
          <p:nvPr/>
        </p:nvSpPr>
        <p:spPr>
          <a:xfrm>
            <a:off x="822960" y="2651760"/>
            <a:ext cx="0" cy="1188720"/>
          </a:xfrm>
          <a:custGeom>
            <a:avLst/>
            <a:gdLst/>
            <a:ahLst/>
            <a:rect l="0" t="0" r="r" b="b"/>
            <a:pathLst>
              <a:path fill="none" w="0" h="3302">
                <a:moveTo>
                  <a:pt x="0" y="3302"/>
                </a:moveTo>
                <a:lnTo>
                  <a:pt x="0" y="0"/>
                </a:lnTo>
              </a:path>
            </a:pathLst>
          </a:custGeom>
          <a:ln w="73080">
            <a:solidFill>
              <a:srgbClr val="c9211e"/>
            </a:solidFill>
            <a:round/>
            <a:tailEnd len="med" type="triangle" w="med"/>
          </a:ln>
        </p:spPr>
      </p:sp>
      <p:sp>
        <p:nvSpPr>
          <p:cNvPr id="142" name=""/>
          <p:cNvSpPr txBox="1"/>
          <p:nvPr/>
        </p:nvSpPr>
        <p:spPr>
          <a:xfrm>
            <a:off x="91440" y="3931920"/>
            <a:ext cx="141048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Noto Sans"/>
              </a:rPr>
              <a:t>Prädiktand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43" name=""/>
          <p:cNvSpPr/>
          <p:nvPr/>
        </p:nvSpPr>
        <p:spPr>
          <a:xfrm>
            <a:off x="3291840" y="2560320"/>
            <a:ext cx="1737360" cy="1188720"/>
          </a:xfrm>
          <a:custGeom>
            <a:avLst/>
            <a:gdLst/>
            <a:ahLst/>
            <a:rect l="0" t="0" r="r" b="b"/>
            <a:pathLst>
              <a:path fill="none" w="4826" h="3302">
                <a:moveTo>
                  <a:pt x="4826" y="3302"/>
                </a:moveTo>
                <a:lnTo>
                  <a:pt x="0" y="0"/>
                </a:lnTo>
              </a:path>
            </a:pathLst>
          </a:custGeom>
          <a:ln w="72000">
            <a:solidFill>
              <a:srgbClr val="2c3e50"/>
            </a:solidFill>
            <a:round/>
            <a:tailEnd len="med" type="triangle" w="med"/>
          </a:ln>
        </p:spPr>
      </p:sp>
      <p:sp>
        <p:nvSpPr>
          <p:cNvPr id="144" name=""/>
          <p:cNvSpPr/>
          <p:nvPr/>
        </p:nvSpPr>
        <p:spPr>
          <a:xfrm>
            <a:off x="5652720" y="2524320"/>
            <a:ext cx="0" cy="1188720"/>
          </a:xfrm>
          <a:custGeom>
            <a:avLst/>
            <a:gdLst/>
            <a:ahLst/>
            <a:rect l="0" t="0" r="r" b="b"/>
            <a:pathLst>
              <a:path fill="none" w="0" h="3302">
                <a:moveTo>
                  <a:pt x="0" y="3302"/>
                </a:moveTo>
                <a:lnTo>
                  <a:pt x="0" y="0"/>
                </a:lnTo>
              </a:path>
            </a:pathLst>
          </a:custGeom>
          <a:ln w="72000">
            <a:solidFill>
              <a:srgbClr val="2c3e50"/>
            </a:solidFill>
            <a:round/>
            <a:tailEnd len="med" type="triangle" w="med"/>
          </a:ln>
        </p:spPr>
      </p:sp>
      <p:sp>
        <p:nvSpPr>
          <p:cNvPr id="145" name=""/>
          <p:cNvSpPr/>
          <p:nvPr/>
        </p:nvSpPr>
        <p:spPr>
          <a:xfrm>
            <a:off x="6217920" y="2560320"/>
            <a:ext cx="1920240" cy="1188720"/>
          </a:xfrm>
          <a:custGeom>
            <a:avLst/>
            <a:gdLst/>
            <a:ahLst/>
            <a:rect l="0" t="0" r="r" b="b"/>
            <a:pathLst>
              <a:path fill="none" w="5334" h="3302">
                <a:moveTo>
                  <a:pt x="0" y="3302"/>
                </a:moveTo>
                <a:lnTo>
                  <a:pt x="5334" y="0"/>
                </a:lnTo>
              </a:path>
            </a:pathLst>
          </a:custGeom>
          <a:ln w="72000">
            <a:solidFill>
              <a:srgbClr val="2c3e50"/>
            </a:solidFill>
            <a:round/>
            <a:tailEnd len="med" type="triangle" w="med"/>
          </a:ln>
        </p:spPr>
      </p:sp>
      <p:sp>
        <p:nvSpPr>
          <p:cNvPr id="146" name=""/>
          <p:cNvSpPr txBox="1"/>
          <p:nvPr/>
        </p:nvSpPr>
        <p:spPr>
          <a:xfrm>
            <a:off x="2572560" y="3987720"/>
            <a:ext cx="621792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US" sz="1800" spc="-1" strike="noStrike">
                <a:latin typeface="Noto Sans"/>
              </a:rPr>
              <a:t>Prädiktoren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47" name=""/>
          <p:cNvSpPr/>
          <p:nvPr/>
        </p:nvSpPr>
        <p:spPr>
          <a:xfrm>
            <a:off x="2103120" y="2560320"/>
            <a:ext cx="1554480" cy="1188720"/>
          </a:xfrm>
          <a:custGeom>
            <a:avLst/>
            <a:gdLst/>
            <a:ahLst/>
            <a:rect l="0" t="0" r="r" b="b"/>
            <a:pathLst>
              <a:path fill="none" w="4318" h="3302">
                <a:moveTo>
                  <a:pt x="4318" y="3302"/>
                </a:moveTo>
                <a:lnTo>
                  <a:pt x="0" y="0"/>
                </a:lnTo>
              </a:path>
            </a:pathLst>
          </a:custGeom>
          <a:ln w="72000">
            <a:solidFill>
              <a:srgbClr val="2a6099"/>
            </a:solidFill>
            <a:round/>
            <a:tailEnd len="med" type="triangle" w="med"/>
          </a:ln>
        </p:spPr>
      </p:sp>
      <p:sp>
        <p:nvSpPr>
          <p:cNvPr id="148" name=""/>
          <p:cNvSpPr/>
          <p:nvPr/>
        </p:nvSpPr>
        <p:spPr>
          <a:xfrm>
            <a:off x="4480560" y="2468880"/>
            <a:ext cx="0" cy="1280160"/>
          </a:xfrm>
          <a:custGeom>
            <a:avLst/>
            <a:gdLst/>
            <a:ahLst/>
            <a:rect l="0" t="0" r="r" b="b"/>
            <a:pathLst>
              <a:path fill="none" w="0" h="3556">
                <a:moveTo>
                  <a:pt x="0" y="3556"/>
                </a:moveTo>
                <a:lnTo>
                  <a:pt x="0" y="0"/>
                </a:lnTo>
              </a:path>
            </a:pathLst>
          </a:custGeom>
          <a:ln w="72000">
            <a:solidFill>
              <a:srgbClr val="2a6099"/>
            </a:solidFill>
            <a:round/>
            <a:tailEnd len="med" type="triangle" w="med"/>
          </a:ln>
        </p:spPr>
      </p:sp>
      <p:sp>
        <p:nvSpPr>
          <p:cNvPr id="149" name=""/>
          <p:cNvSpPr/>
          <p:nvPr/>
        </p:nvSpPr>
        <p:spPr>
          <a:xfrm>
            <a:off x="5303520" y="2560320"/>
            <a:ext cx="1645920" cy="1188720"/>
          </a:xfrm>
          <a:custGeom>
            <a:avLst/>
            <a:gdLst/>
            <a:ahLst/>
            <a:rect l="0" t="0" r="r" b="b"/>
            <a:pathLst>
              <a:path fill="none" w="4572" h="3302">
                <a:moveTo>
                  <a:pt x="0" y="3302"/>
                </a:moveTo>
                <a:lnTo>
                  <a:pt x="4572" y="0"/>
                </a:lnTo>
              </a:path>
            </a:pathLst>
          </a:custGeom>
          <a:ln w="72000">
            <a:solidFill>
              <a:srgbClr val="2a6099"/>
            </a:solidFill>
            <a:round/>
            <a:tailEnd len="med" type="triangle" w="med"/>
          </a:ln>
        </p:spPr>
      </p:sp>
      <p:sp>
        <p:nvSpPr>
          <p:cNvPr id="150" name=""/>
          <p:cNvSpPr txBox="1"/>
          <p:nvPr/>
        </p:nvSpPr>
        <p:spPr>
          <a:xfrm>
            <a:off x="3691080" y="3963960"/>
            <a:ext cx="1737360" cy="62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2a6099"/>
                </a:solidFill>
                <a:latin typeface="Noto Sans"/>
              </a:rPr>
              <a:t>Koeffizienten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2743200" y="1624320"/>
            <a:ext cx="93060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Modell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4841280" y="1644120"/>
            <a:ext cx="218916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Erfahrungswert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7719840" y="1629360"/>
            <a:ext cx="160416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Klimatologie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365760" y="1645920"/>
            <a:ext cx="97488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Output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793080" y="5405040"/>
            <a:ext cx="853380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Noto Sans"/>
              </a:rPr>
              <a:t>→ </a:t>
            </a:r>
            <a:r>
              <a:rPr b="0" lang="en-US" sz="1800" spc="-1" strike="noStrike">
                <a:latin typeface="Noto Sans"/>
              </a:rPr>
              <a:t>Einbeziehung von Erfahrungswissen, Beobachtungen und Klimatologie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35BC10-5435-4EB4-BC6C-F0EE152AD7F9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14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  <p:set>
                                <p:cBhvr>
                                  <p:cTn id="1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  <p:set>
                                <p:cBhvr>
                                  <p:cTn id="15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  <p:set>
                                <p:cBhvr>
                                  <p:cTn id="15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Operationeller Betrieb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40000" y="1980000"/>
            <a:ext cx="7020000" cy="46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A0974C-0939-42E4-81F4-6C816B4B52DA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Überblick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Warum MOS?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Was ist MOS?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Wie funktioniert es?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Vor- und Nachteile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Wo wird es eingesetzt?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Beispiel Cell-MOS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Wie nutzt man es richtig?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Model Output Statistics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1FE8FF-58C7-40A3-BC4D-C30E0D84F3C9}" type="slidenum">
              <a:t>2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8C9411CA-78A4-4362-BA40-D5F0348B7634}" type="datetime1">
              <a:rPr lang="pt-PT"/>
              <a:t>16-10-24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Vorhersage!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40000" y="1980000"/>
            <a:ext cx="7020000" cy="46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BB7B1C-DEA5-4157-A287-F96CC1F25B7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Stärken und Schwächen von MOS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 algn="ctr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1c1c1c"/>
                </a:solidFill>
                <a:latin typeface="Noto Sans SemiBold"/>
              </a:rPr>
              <a:t>+</a:t>
            </a:r>
            <a:endParaRPr b="1" lang="en-US" sz="28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“</a:t>
            </a: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erkennt” systematische Modellfehler zuverlässig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kann für große Anzahl von Orten berechnet werden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geringer Rechenaufwand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praxiserprobt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vielseitig einsetzbar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 algn="ctr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1c1c1c"/>
                </a:solidFill>
                <a:latin typeface="Noto Sans SemiBold"/>
              </a:rPr>
              <a:t>-</a:t>
            </a:r>
            <a:endParaRPr b="1" lang="en-US" sz="28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Overfitting/Underfitting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Verfügbarkeit</a:t>
            </a: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 und Qualität von Beobachtungsdaten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→ </a:t>
            </a: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Kontrolle der Daten nötig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tendiert zum Klimaerwartungswert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c1c1c"/>
                </a:solidFill>
                <a:latin typeface="Noto Sans SemiBold"/>
              </a:rPr>
              <a:t>seltene Wetterlagen werden schlechter erfasst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D37678-E306-473C-8A09-9A89282C2067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MOS vs Direct Model Output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737280" y="1459080"/>
            <a:ext cx="8321040" cy="5328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486F46-7153-4EE7-ACA9-955CCB7B778C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Mensch gegen Maschine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280160" y="1444680"/>
            <a:ext cx="6766560" cy="534384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 txBox="1"/>
          <p:nvPr/>
        </p:nvSpPr>
        <p:spPr>
          <a:xfrm>
            <a:off x="7955280" y="3338640"/>
            <a:ext cx="2124720" cy="102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800" spc="-1" strike="noStrike">
                <a:latin typeface="Noto Sans"/>
              </a:rPr>
              <a:t>O</a:t>
            </a:r>
            <a:r>
              <a:rPr b="0" lang="en-US" sz="1800" spc="-1" strike="noStrike">
                <a:latin typeface="Noto Sans"/>
              </a:rPr>
              <a:t>bjective</a:t>
            </a:r>
            <a:endParaRPr b="0" lang="en-US" sz="1800" spc="-1" strike="noStrike">
              <a:latin typeface="Noto Sans"/>
            </a:endParaRPr>
          </a:p>
          <a:p>
            <a:r>
              <a:rPr b="1" lang="en-US" sz="1800" spc="-1" strike="noStrike">
                <a:latin typeface="Noto Sans"/>
              </a:rPr>
              <a:t>O</a:t>
            </a:r>
            <a:r>
              <a:rPr b="0" lang="en-US" sz="1800" spc="-1" strike="noStrike">
                <a:latin typeface="Noto Sans"/>
              </a:rPr>
              <a:t>ptimized</a:t>
            </a:r>
            <a:endParaRPr b="0" lang="en-US" sz="1800" spc="-1" strike="noStrike">
              <a:latin typeface="Noto Sans"/>
            </a:endParaRPr>
          </a:p>
          <a:p>
            <a:r>
              <a:rPr b="1" lang="en-US" sz="1800" spc="-1" strike="noStrike">
                <a:latin typeface="Noto Sans"/>
              </a:rPr>
              <a:t>G</a:t>
            </a:r>
            <a:r>
              <a:rPr b="0" lang="en-US" sz="1800" spc="-1" strike="noStrike">
                <a:latin typeface="Noto Sans"/>
              </a:rPr>
              <a:t>uidance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005763-6C46-4127-864E-2A60363CE5B7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Mensch gegen Maschine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63040" y="1554480"/>
            <a:ext cx="7340760" cy="5267880"/>
          </a:xfrm>
          <a:prstGeom prst="rect">
            <a:avLst/>
          </a:prstGeom>
          <a:ln w="0">
            <a:noFill/>
          </a:ln>
        </p:spPr>
      </p:pic>
      <p:sp>
        <p:nvSpPr>
          <p:cNvPr id="170" name="Rechteck 2"/>
          <p:cNvSpPr/>
          <p:nvPr/>
        </p:nvSpPr>
        <p:spPr>
          <a:xfrm>
            <a:off x="7286400" y="6336000"/>
            <a:ext cx="113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333333"/>
                </a:solidFill>
                <a:latin typeface="Arial"/>
              </a:rPr>
              <a:t>M. Göber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9E7EE2-195C-474D-AB65-238829542036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Wer setzt MOS ein?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- viele Wetterdienste weltweit (z.B. USA, Japan)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- DWD: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lvl="1" marL="288000">
              <a:spcAft>
                <a:spcPts val="1134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- Blitz MOS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lvl="1" marL="288000">
              <a:spcAft>
                <a:spcPts val="1134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- Radar MOS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lvl="1" marL="288000">
              <a:spcAft>
                <a:spcPts val="1134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- WARN MOS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- außerhalb der Meteorologie: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lvl="1" marL="288000">
              <a:spcAft>
                <a:spcPts val="1134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- BSH MOS (Tidenvorhersage)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  <a:p>
            <a:pPr lvl="1" marL="288000">
              <a:spcAft>
                <a:spcPts val="1134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Noto Sans Light"/>
              </a:rPr>
              <a:t>- auf alles Mögliche anwendbar</a:t>
            </a:r>
            <a:endParaRPr b="0" lang="en-US" sz="2200" spc="-1" strike="noStrike">
              <a:solidFill>
                <a:srgbClr val="1c1c1c"/>
              </a:solidFill>
              <a:latin typeface="Noto Sans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1C48B6-6D78-424B-A0DE-CF1C4BE58E1D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1" dur="indefinite" restart="never" nodeType="tmRoot">
          <p:childTnLst>
            <p:seq>
              <p:cTn id="222" dur="indefinite" nodeType="mainSeq">
                <p:childTnLst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MOS beim DWD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1982160"/>
            <a:ext cx="9180000" cy="4675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434E73-64C2-4BF2-88D8-2C6264E82570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Cell-MOS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1982160"/>
            <a:ext cx="9180000" cy="467496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 txBox="1"/>
          <p:nvPr/>
        </p:nvSpPr>
        <p:spPr>
          <a:xfrm>
            <a:off x="274320" y="1792800"/>
            <a:ext cx="6309360" cy="493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endParaRPr b="0" lang="en-US" sz="1800" spc="-1" strike="noStrike">
              <a:latin typeface="Noto Sans"/>
            </a:endParaRPr>
          </a:p>
          <a:p>
            <a:pPr algn="ctr">
              <a:buNone/>
            </a:pPr>
            <a:r>
              <a:rPr b="1" lang="en-US" sz="1800" spc="-1" strike="noStrike">
                <a:latin typeface="Noto Sans"/>
              </a:rPr>
              <a:t>Nowcasting / Zugbahn von Gewittern</a:t>
            </a:r>
            <a:endParaRPr b="0" lang="en-US" sz="18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2E704D-4C01-4C24-BFAD-FCEA81BCB320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Spezialanwendung: Cell-MOS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277200" y="1536480"/>
            <a:ext cx="9235440" cy="5195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6E1649-2A4A-462F-9DF5-0CB72BD008FE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So sieht eine MOS-Vorhersage aus: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191600" y="1463040"/>
            <a:ext cx="7648560" cy="53686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02B134-30B9-4184-8EA9-6E1EAAE4C987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Warum braucht man überhaupt MOS?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39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Modelle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parametrisieren Bodenwerte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→ </a:t>
            </a: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kleinräumige orographische Effekte kaum erfasst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Wahrscheinlichkeiten</a:t>
            </a: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 (Niederschlag, Gewitter)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Modell ohne statistisches Post-Processing liegt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20 Jahre</a:t>
            </a: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 gegenüber MOS zurück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gute Vorhersagen auch bei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schlechtem DMO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25D1A8-90AC-4E1A-A216-FE5E08A6AEF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Von MOS lernen heißt...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39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Noto Sans SemiBold"/>
              </a:rPr>
              <a:t>Im Mittel seit 1991: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Genauigkeit Mensch + MOS = Genauigkeit MOS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→ </a:t>
            </a: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durchschnittlicher Vorhersager kann MOS nicht vebessern!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Noto Sans SemiBold"/>
              </a:rPr>
              <a:t>MOS-Vorhersagen effektiv zu nutzen: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sich mit Stärken und Schwächen vertraut machen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geduldig wie Angler auf den Fisch warten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→ </a:t>
            </a: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MOS nehmen wie es ist und in manchmal gezielt abweichen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→ </a:t>
            </a:r>
            <a:r>
              <a:rPr b="0" lang="en-US" sz="2000" spc="-1" strike="noStrike">
                <a:solidFill>
                  <a:srgbClr val="1c1c1c"/>
                </a:solidFill>
                <a:latin typeface="Noto Sans SemiBold"/>
              </a:rPr>
              <a:t>halbe Differenz zwischen MOS und eigener Meinung anpassen</a:t>
            </a:r>
            <a:endParaRPr b="1" lang="en-US" sz="20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4285D6-1F93-4743-AE17-D80668E4B932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Vielen Dank...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...für die Aufmerksamkeit!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7EEAD3-223E-470C-B25C-D0D8D623E4E5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Quellen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60000" y="1845360"/>
            <a:ext cx="9180000" cy="48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promet , Jahrg. 35, Nr. 1-3, S. 70-77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www.mswr.de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www.profiwetter.ch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www.dwd.de/DE/leistungen/met_verfahren_mosmix/mosmix_verfahrenbeschreibung.pdf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www.dwd.de/DE/forschung/wettervorhersage/met_fachverfahren/nowcasting/cellmos_verfahren_node.html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www.meteogroup.com/how-its-made-model-output-statistics-mos-what-it-how-it-contributes-your-forecast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www2.meteo.uni-bonn.de/deutsch/lehre/Model_Output_Statistics.pdf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www.wetter.de/cms/wetterlexikon-mos-2398995.html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r>
              <a:rPr b="1" lang="en-US" sz="2200" spc="-1" strike="noStrike">
                <a:solidFill>
                  <a:srgbClr val="1c1c1c"/>
                </a:solidFill>
                <a:latin typeface="Noto Sans SemiBold"/>
              </a:rPr>
              <a:t> </a:t>
            </a: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  <a:p>
            <a:pPr>
              <a:spcAft>
                <a:spcPts val="1142"/>
              </a:spcAft>
            </a:pPr>
            <a:endParaRPr b="1" lang="en-US" sz="22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F2822D-3D93-46A0-AFC5-4189956CF8B4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Was ist Model Output Statistics?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statistisches Verfahren</a:t>
            </a: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 zur Verbesserung NWV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72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multiple lineare Regression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72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Fehlercharakteristik wird erkannt (z.B. Bias)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DMO + Klimatologie + Reanalyse + Obsen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→ </a:t>
            </a: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korrigierte Vorhersage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  <a:p>
            <a:pPr marL="360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Noto Sans SemiBold"/>
              </a:rPr>
              <a:t>Verbindung von </a:t>
            </a:r>
            <a:r>
              <a:rPr b="1" lang="en-US" sz="2600" spc="-1" strike="noStrike">
                <a:solidFill>
                  <a:srgbClr val="1c1c1c"/>
                </a:solidFill>
                <a:latin typeface="Noto Sans SemiBold"/>
              </a:rPr>
              <a:t>Synoptik, Physik und Statistik</a:t>
            </a:r>
            <a:endParaRPr b="1" lang="en-US" sz="2600" spc="-1" strike="noStrike">
              <a:solidFill>
                <a:srgbClr val="1c1c1c"/>
              </a:solidFill>
              <a:latin typeface="Noto Sans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736940-83AD-4F34-AE62-9680ABCF6BF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Wie funktioniert es?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42160" y="1981800"/>
            <a:ext cx="7014600" cy="4676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3DAB1D-B6F0-4CFD-BB43-23CD803992D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Wie funktioniert es?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40000" y="1980000"/>
            <a:ext cx="7020000" cy="4680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E2915D-C3D1-4D5D-80DE-38EDA44C20F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Prädiktor oder Prädiktand?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>
            <a:alphaModFix amt="50000"/>
          </a:blip>
          <a:srcRect l="33409" t="0" r="0" b="0"/>
          <a:stretch/>
        </p:blipFill>
        <p:spPr>
          <a:xfrm>
            <a:off x="6504480" y="1514520"/>
            <a:ext cx="3463560" cy="520200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122040" y="1217520"/>
            <a:ext cx="7136280" cy="5923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998CDE-8FC1-4E12-8E83-8EB7447A6E0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Wie funktioniert es?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440000" y="1980000"/>
            <a:ext cx="7020000" cy="46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1B1179-9A94-491B-BC2F-2622F625FB1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Noto Sans Black"/>
              </a:rPr>
              <a:t>Lineare Regression</a:t>
            </a:r>
            <a:endParaRPr b="1" lang="en-US" sz="3200" spc="-1" strike="noStrike">
              <a:solidFill>
                <a:srgbClr val="ffffff"/>
              </a:solidFill>
              <a:latin typeface="Noto Sans Black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777240" y="1371600"/>
            <a:ext cx="8281440" cy="5486400"/>
          </a:xfrm>
          <a:prstGeom prst="rect">
            <a:avLst/>
          </a:prstGeom>
          <a:ln w="0">
            <a:noFill/>
          </a:ln>
        </p:spPr>
      </p:pic>
      <p:sp>
        <p:nvSpPr>
          <p:cNvPr id="113" name=""/>
          <p:cNvSpPr txBox="1"/>
          <p:nvPr/>
        </p:nvSpPr>
        <p:spPr>
          <a:xfrm>
            <a:off x="6492240" y="4754880"/>
            <a:ext cx="3200400" cy="144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3600" spc="-1" strike="noStrike">
                <a:latin typeface="Noto Sans"/>
              </a:rPr>
              <a:t>Ŷ = a</a:t>
            </a:r>
            <a:r>
              <a:rPr b="0" lang="en-US" sz="3600" spc="-1" strike="noStrike" baseline="-8000">
                <a:latin typeface="Noto Sans"/>
              </a:rPr>
              <a:t>0</a:t>
            </a:r>
            <a:r>
              <a:rPr b="0" lang="en-US" sz="3600" spc="-1" strike="noStrike">
                <a:latin typeface="Noto Sans"/>
              </a:rPr>
              <a:t> + a</a:t>
            </a:r>
            <a:r>
              <a:rPr b="0" lang="en-US" sz="3600" spc="-1" strike="noStrike" baseline="-8000">
                <a:latin typeface="Noto Sans"/>
              </a:rPr>
              <a:t>1</a:t>
            </a:r>
            <a:r>
              <a:rPr b="0" lang="en-US" sz="3600" spc="-1" strike="noStrike">
                <a:latin typeface="Noto Sans"/>
              </a:rPr>
              <a:t>X</a:t>
            </a:r>
            <a:endParaRPr b="0" lang="en-US" sz="3600" spc="-1" strike="noStrike"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D2BB75-ADAF-4B0A-9F50-24E5ED611959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2019-12-05T15:45:41Z</dcterms:created>
  <dc:creator/>
  <dc:description/>
  <dc:language>pt-PT</dc:language>
  <cp:lastModifiedBy/>
  <dcterms:modified xsi:type="dcterms:W3CDTF">2019-12-18T22:26:26Z</dcterms:modified>
  <cp:revision>95</cp:revision>
  <dc:subject/>
  <dc:title>Alizarin</dc:title>
</cp:coreProperties>
</file>