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notesMasterIdLst>
    <p:notesMasterId r:id="rId9"/>
  </p:notesMasterIdLst>
  <p:handoutMasterIdLst>
    <p:handoutMasterId r:id="rId10"/>
  </p:handoutMasterIdLst>
  <p:sldIdLst>
    <p:sldId id="275" r:id="rId2"/>
    <p:sldId id="271" r:id="rId3"/>
    <p:sldId id="278" r:id="rId4"/>
    <p:sldId id="270" r:id="rId5"/>
    <p:sldId id="262" r:id="rId6"/>
    <p:sldId id="272" r:id="rId7"/>
    <p:sldId id="277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18C"/>
    <a:srgbClr val="276895"/>
    <a:srgbClr val="2B70A1"/>
    <a:srgbClr val="C9E8FF"/>
    <a:srgbClr val="FFFFD9"/>
    <a:srgbClr val="FFFF99"/>
    <a:srgbClr val="FFFFFF"/>
    <a:srgbClr val="E5EEB0"/>
    <a:srgbClr val="0066CC"/>
    <a:srgbClr val="004A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7" autoAdjust="0"/>
    <p:restoredTop sz="94645" autoAdjust="0"/>
  </p:normalViewPr>
  <p:slideViewPr>
    <p:cSldViewPr snapToObjects="1">
      <p:cViewPr varScale="1">
        <p:scale>
          <a:sx n="94" d="100"/>
          <a:sy n="94" d="100"/>
        </p:scale>
        <p:origin x="-1446" y="-96"/>
      </p:cViewPr>
      <p:guideLst>
        <p:guide orient="horz" pos="295"/>
        <p:guide orient="horz" pos="5"/>
        <p:guide orient="horz" pos="799"/>
        <p:guide orient="horz" pos="1142"/>
        <p:guide orient="horz" pos="2160"/>
        <p:guide orient="horz" pos="1661"/>
        <p:guide pos="295"/>
        <p:guide/>
        <p:guide pos="589"/>
        <p:guide pos="5534"/>
        <p:guide pos="5363"/>
        <p:guide pos="17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5" d="100"/>
          <a:sy n="75" d="100"/>
        </p:scale>
        <p:origin x="-342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4C774-8B5B-426B-8808-6AC1CDF109C4}" type="datetimeFigureOut">
              <a:rPr lang="de-DE" smtClean="0"/>
              <a:pPr/>
              <a:t>04.07.2012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C70F0-97BA-4B35-B2CF-BEF350104F4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00789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89F642E-3609-4021-82E1-563B49F2A5C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563463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89F642E-3609-4021-82E1-563B49F2A5C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jpe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000" y="1616400"/>
            <a:ext cx="70675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Wellen"/>
          <p:cNvPicPr preferRelativeResize="0">
            <a:picLocks noChangeArrowheads="1"/>
          </p:cNvPicPr>
          <p:nvPr userDrawn="1"/>
        </p:nvPicPr>
        <p:blipFill>
          <a:blip r:embed="rId3" cstate="print">
            <a:lum bright="36000" contrast="-30000"/>
          </a:blip>
          <a:srcRect/>
          <a:stretch>
            <a:fillRect/>
          </a:stretch>
        </p:blipFill>
        <p:spPr bwMode="auto">
          <a:xfrm>
            <a:off x="0" y="6581775"/>
            <a:ext cx="8784000" cy="27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atumsplatzhalter 8"/>
          <p:cNvSpPr>
            <a:spLocks noGrp="1"/>
          </p:cNvSpPr>
          <p:nvPr>
            <p:ph type="dt" sz="half" idx="2"/>
          </p:nvPr>
        </p:nvSpPr>
        <p:spPr>
          <a:xfrm>
            <a:off x="332024" y="6609600"/>
            <a:ext cx="819596" cy="205200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B392FFD6-9814-4D61-B919-FE0AE31D98AD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pic>
        <p:nvPicPr>
          <p:cNvPr id="37890" name="Picture 2" descr="icce2012&quot;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556" y="332656"/>
            <a:ext cx="2507940" cy="626985"/>
          </a:xfrm>
          <a:prstGeom prst="rect">
            <a:avLst/>
          </a:prstGeom>
          <a:noFill/>
        </p:spPr>
      </p:pic>
      <p:pic>
        <p:nvPicPr>
          <p:cNvPr id="37893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8044" y="296652"/>
            <a:ext cx="28575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Grafik 4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083520"/>
            <a:ext cx="7073900" cy="32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Freeform 20"/>
          <p:cNvSpPr>
            <a:spLocks/>
          </p:cNvSpPr>
          <p:nvPr userDrawn="1"/>
        </p:nvSpPr>
        <p:spPr bwMode="auto">
          <a:xfrm>
            <a:off x="-10800" y="1268413"/>
            <a:ext cx="8794800" cy="53133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367" y="0"/>
              </a:cxn>
              <a:cxn ang="0">
                <a:pos x="5384" y="2"/>
              </a:cxn>
              <a:cxn ang="0">
                <a:pos x="5401" y="4"/>
              </a:cxn>
              <a:cxn ang="0">
                <a:pos x="5417" y="8"/>
              </a:cxn>
              <a:cxn ang="0">
                <a:pos x="5432" y="14"/>
              </a:cxn>
              <a:cxn ang="0">
                <a:pos x="5447" y="20"/>
              </a:cxn>
              <a:cxn ang="0">
                <a:pos x="5461" y="27"/>
              </a:cxn>
              <a:cxn ang="0">
                <a:pos x="5474" y="35"/>
              </a:cxn>
              <a:cxn ang="0">
                <a:pos x="5486" y="45"/>
              </a:cxn>
              <a:cxn ang="0">
                <a:pos x="5497" y="56"/>
              </a:cxn>
              <a:cxn ang="0">
                <a:pos x="5507" y="68"/>
              </a:cxn>
              <a:cxn ang="0">
                <a:pos x="5514" y="81"/>
              </a:cxn>
              <a:cxn ang="0">
                <a:pos x="5522" y="93"/>
              </a:cxn>
              <a:cxn ang="0">
                <a:pos x="5528" y="108"/>
              </a:cxn>
              <a:cxn ang="0">
                <a:pos x="5532" y="121"/>
              </a:cxn>
              <a:cxn ang="0">
                <a:pos x="5534" y="137"/>
              </a:cxn>
              <a:cxn ang="0">
                <a:pos x="5536" y="152"/>
              </a:cxn>
              <a:cxn ang="0">
                <a:pos x="5536" y="3347"/>
              </a:cxn>
              <a:cxn ang="0">
                <a:pos x="0" y="3347"/>
              </a:cxn>
              <a:cxn ang="0">
                <a:pos x="0" y="0"/>
              </a:cxn>
            </a:cxnLst>
            <a:rect l="0" t="0" r="r" b="b"/>
            <a:pathLst>
              <a:path w="5536" h="3347">
                <a:moveTo>
                  <a:pt x="0" y="0"/>
                </a:moveTo>
                <a:lnTo>
                  <a:pt x="5367" y="0"/>
                </a:lnTo>
                <a:lnTo>
                  <a:pt x="5384" y="2"/>
                </a:lnTo>
                <a:lnTo>
                  <a:pt x="5401" y="4"/>
                </a:lnTo>
                <a:lnTo>
                  <a:pt x="5417" y="8"/>
                </a:lnTo>
                <a:lnTo>
                  <a:pt x="5432" y="14"/>
                </a:lnTo>
                <a:lnTo>
                  <a:pt x="5447" y="20"/>
                </a:lnTo>
                <a:lnTo>
                  <a:pt x="5461" y="27"/>
                </a:lnTo>
                <a:lnTo>
                  <a:pt x="5474" y="35"/>
                </a:lnTo>
                <a:lnTo>
                  <a:pt x="5486" y="45"/>
                </a:lnTo>
                <a:lnTo>
                  <a:pt x="5497" y="56"/>
                </a:lnTo>
                <a:lnTo>
                  <a:pt x="5507" y="68"/>
                </a:lnTo>
                <a:lnTo>
                  <a:pt x="5514" y="81"/>
                </a:lnTo>
                <a:lnTo>
                  <a:pt x="5522" y="93"/>
                </a:lnTo>
                <a:lnTo>
                  <a:pt x="5528" y="108"/>
                </a:lnTo>
                <a:lnTo>
                  <a:pt x="5532" y="121"/>
                </a:lnTo>
                <a:lnTo>
                  <a:pt x="5534" y="137"/>
                </a:lnTo>
                <a:lnTo>
                  <a:pt x="5536" y="152"/>
                </a:lnTo>
                <a:lnTo>
                  <a:pt x="5536" y="3347"/>
                </a:lnTo>
                <a:lnTo>
                  <a:pt x="0" y="3347"/>
                </a:lnTo>
                <a:lnTo>
                  <a:pt x="0" y="0"/>
                </a:lnTo>
                <a:close/>
              </a:path>
            </a:pathLst>
          </a:custGeom>
          <a:noFill/>
          <a:ln w="6350">
            <a:solidFill>
              <a:srgbClr val="00518C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5" name="Fußzeilenplatzhalter 18"/>
          <p:cNvSpPr>
            <a:spLocks noGrp="1"/>
          </p:cNvSpPr>
          <p:nvPr>
            <p:ph type="ftr" sz="quarter" idx="3"/>
          </p:nvPr>
        </p:nvSpPr>
        <p:spPr>
          <a:xfrm>
            <a:off x="1223628" y="6609159"/>
            <a:ext cx="6601916" cy="204217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8313" y="1403040"/>
            <a:ext cx="79438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77200" y="127087"/>
            <a:ext cx="933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ortragsfolie_Sant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Wellen-unten"/>
          <p:cNvPicPr>
            <a:picLocks noChangeAspect="1" noChangeArrowheads="1"/>
          </p:cNvPicPr>
          <p:nvPr userDrawn="1"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0" y="6581775"/>
            <a:ext cx="878446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2" descr="icce2012&quot;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556" y="332656"/>
            <a:ext cx="2507940" cy="626985"/>
          </a:xfrm>
          <a:prstGeom prst="rect">
            <a:avLst/>
          </a:prstGeom>
          <a:noFill/>
        </p:spPr>
      </p:pic>
      <p:pic>
        <p:nvPicPr>
          <p:cNvPr id="37893" name="Picture 5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68044" y="296652"/>
            <a:ext cx="28575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575556" y="2236788"/>
            <a:ext cx="7578725" cy="6794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0" name="Freeform 20"/>
          <p:cNvSpPr>
            <a:spLocks/>
          </p:cNvSpPr>
          <p:nvPr userDrawn="1"/>
        </p:nvSpPr>
        <p:spPr bwMode="auto">
          <a:xfrm>
            <a:off x="-10800" y="1268413"/>
            <a:ext cx="8794800" cy="53133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367" y="0"/>
              </a:cxn>
              <a:cxn ang="0">
                <a:pos x="5384" y="2"/>
              </a:cxn>
              <a:cxn ang="0">
                <a:pos x="5401" y="4"/>
              </a:cxn>
              <a:cxn ang="0">
                <a:pos x="5417" y="8"/>
              </a:cxn>
              <a:cxn ang="0">
                <a:pos x="5432" y="14"/>
              </a:cxn>
              <a:cxn ang="0">
                <a:pos x="5447" y="20"/>
              </a:cxn>
              <a:cxn ang="0">
                <a:pos x="5461" y="27"/>
              </a:cxn>
              <a:cxn ang="0">
                <a:pos x="5474" y="35"/>
              </a:cxn>
              <a:cxn ang="0">
                <a:pos x="5486" y="45"/>
              </a:cxn>
              <a:cxn ang="0">
                <a:pos x="5497" y="56"/>
              </a:cxn>
              <a:cxn ang="0">
                <a:pos x="5507" y="68"/>
              </a:cxn>
              <a:cxn ang="0">
                <a:pos x="5514" y="81"/>
              </a:cxn>
              <a:cxn ang="0">
                <a:pos x="5522" y="93"/>
              </a:cxn>
              <a:cxn ang="0">
                <a:pos x="5528" y="108"/>
              </a:cxn>
              <a:cxn ang="0">
                <a:pos x="5532" y="121"/>
              </a:cxn>
              <a:cxn ang="0">
                <a:pos x="5534" y="137"/>
              </a:cxn>
              <a:cxn ang="0">
                <a:pos x="5536" y="152"/>
              </a:cxn>
              <a:cxn ang="0">
                <a:pos x="5536" y="3347"/>
              </a:cxn>
              <a:cxn ang="0">
                <a:pos x="0" y="3347"/>
              </a:cxn>
              <a:cxn ang="0">
                <a:pos x="0" y="0"/>
              </a:cxn>
            </a:cxnLst>
            <a:rect l="0" t="0" r="r" b="b"/>
            <a:pathLst>
              <a:path w="5536" h="3347">
                <a:moveTo>
                  <a:pt x="0" y="0"/>
                </a:moveTo>
                <a:lnTo>
                  <a:pt x="5367" y="0"/>
                </a:lnTo>
                <a:lnTo>
                  <a:pt x="5384" y="2"/>
                </a:lnTo>
                <a:lnTo>
                  <a:pt x="5401" y="4"/>
                </a:lnTo>
                <a:lnTo>
                  <a:pt x="5417" y="8"/>
                </a:lnTo>
                <a:lnTo>
                  <a:pt x="5432" y="14"/>
                </a:lnTo>
                <a:lnTo>
                  <a:pt x="5447" y="20"/>
                </a:lnTo>
                <a:lnTo>
                  <a:pt x="5461" y="27"/>
                </a:lnTo>
                <a:lnTo>
                  <a:pt x="5474" y="35"/>
                </a:lnTo>
                <a:lnTo>
                  <a:pt x="5486" y="45"/>
                </a:lnTo>
                <a:lnTo>
                  <a:pt x="5497" y="56"/>
                </a:lnTo>
                <a:lnTo>
                  <a:pt x="5507" y="68"/>
                </a:lnTo>
                <a:lnTo>
                  <a:pt x="5514" y="81"/>
                </a:lnTo>
                <a:lnTo>
                  <a:pt x="5522" y="93"/>
                </a:lnTo>
                <a:lnTo>
                  <a:pt x="5528" y="108"/>
                </a:lnTo>
                <a:lnTo>
                  <a:pt x="5532" y="121"/>
                </a:lnTo>
                <a:lnTo>
                  <a:pt x="5534" y="137"/>
                </a:lnTo>
                <a:lnTo>
                  <a:pt x="5536" y="152"/>
                </a:lnTo>
                <a:lnTo>
                  <a:pt x="5536" y="3347"/>
                </a:lnTo>
                <a:lnTo>
                  <a:pt x="0" y="3347"/>
                </a:lnTo>
                <a:lnTo>
                  <a:pt x="0" y="0"/>
                </a:lnTo>
                <a:close/>
              </a:path>
            </a:pathLst>
          </a:custGeom>
          <a:noFill/>
          <a:ln w="6350">
            <a:solidFill>
              <a:srgbClr val="00518C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9938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127087"/>
            <a:ext cx="933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liennummernplatzhalter 19"/>
          <p:cNvSpPr>
            <a:spLocks noGrp="1"/>
          </p:cNvSpPr>
          <p:nvPr>
            <p:ph type="sldNum" sz="quarter" idx="4"/>
          </p:nvPr>
        </p:nvSpPr>
        <p:spPr>
          <a:xfrm>
            <a:off x="8077200" y="6569075"/>
            <a:ext cx="708025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mtClean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20" name="Fußzeilenplatzhalter 18"/>
          <p:cNvSpPr>
            <a:spLocks noGrp="1"/>
          </p:cNvSpPr>
          <p:nvPr>
            <p:ph type="ftr" sz="quarter" idx="3"/>
          </p:nvPr>
        </p:nvSpPr>
        <p:spPr>
          <a:xfrm>
            <a:off x="1223628" y="6609159"/>
            <a:ext cx="6601916" cy="204217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23" name="Datumsplatzhalter 8"/>
          <p:cNvSpPr>
            <a:spLocks noGrp="1"/>
          </p:cNvSpPr>
          <p:nvPr>
            <p:ph type="dt" sz="half" idx="2"/>
          </p:nvPr>
        </p:nvSpPr>
        <p:spPr>
          <a:xfrm>
            <a:off x="331200" y="6609159"/>
            <a:ext cx="819596" cy="205200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B170C2DD-0EFB-4A2A-9DC5-DAFCB01AB081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Wellen-unten"/>
          <p:cNvPicPr>
            <a:picLocks noChangeAspect="1" noChangeArrowheads="1"/>
          </p:cNvPicPr>
          <p:nvPr userDrawn="1"/>
        </p:nvPicPr>
        <p:blipFill>
          <a:blip r:embed="rId4" cstate="print">
            <a:lum bright="18000"/>
          </a:blip>
          <a:srcRect/>
          <a:stretch>
            <a:fillRect/>
          </a:stretch>
        </p:blipFill>
        <p:spPr bwMode="auto">
          <a:xfrm>
            <a:off x="0" y="6581775"/>
            <a:ext cx="878446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Foliennummernplatzhalter 19"/>
          <p:cNvSpPr>
            <a:spLocks noGrp="1"/>
          </p:cNvSpPr>
          <p:nvPr>
            <p:ph type="sldNum" sz="quarter" idx="4"/>
          </p:nvPr>
        </p:nvSpPr>
        <p:spPr>
          <a:xfrm>
            <a:off x="8077200" y="6569075"/>
            <a:ext cx="708025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smtClean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9" name="Picture 2" descr="icce2012&quot;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5556" y="332656"/>
            <a:ext cx="2507940" cy="626985"/>
          </a:xfrm>
          <a:prstGeom prst="rect">
            <a:avLst/>
          </a:prstGeom>
          <a:noFill/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68044" y="296652"/>
            <a:ext cx="28575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el 1"/>
          <p:cNvSpPr txBox="1">
            <a:spLocks/>
          </p:cNvSpPr>
          <p:nvPr userDrawn="1"/>
        </p:nvSpPr>
        <p:spPr>
          <a:xfrm>
            <a:off x="575556" y="2236788"/>
            <a:ext cx="7578725" cy="679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0" i="0" u="none" strike="noStrike" kern="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Titelmasterformat durch Klicken bearbeiten</a:t>
            </a:r>
            <a:endParaRPr kumimoji="0" lang="de-DE" sz="2200" b="0" i="0" u="none" strike="noStrike" kern="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Freeform 20"/>
          <p:cNvSpPr>
            <a:spLocks/>
          </p:cNvSpPr>
          <p:nvPr userDrawn="1"/>
        </p:nvSpPr>
        <p:spPr bwMode="auto">
          <a:xfrm>
            <a:off x="-10800" y="1268413"/>
            <a:ext cx="8794800" cy="53133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367" y="0"/>
              </a:cxn>
              <a:cxn ang="0">
                <a:pos x="5384" y="2"/>
              </a:cxn>
              <a:cxn ang="0">
                <a:pos x="5401" y="4"/>
              </a:cxn>
              <a:cxn ang="0">
                <a:pos x="5417" y="8"/>
              </a:cxn>
              <a:cxn ang="0">
                <a:pos x="5432" y="14"/>
              </a:cxn>
              <a:cxn ang="0">
                <a:pos x="5447" y="20"/>
              </a:cxn>
              <a:cxn ang="0">
                <a:pos x="5461" y="27"/>
              </a:cxn>
              <a:cxn ang="0">
                <a:pos x="5474" y="35"/>
              </a:cxn>
              <a:cxn ang="0">
                <a:pos x="5486" y="45"/>
              </a:cxn>
              <a:cxn ang="0">
                <a:pos x="5497" y="56"/>
              </a:cxn>
              <a:cxn ang="0">
                <a:pos x="5507" y="68"/>
              </a:cxn>
              <a:cxn ang="0">
                <a:pos x="5514" y="81"/>
              </a:cxn>
              <a:cxn ang="0">
                <a:pos x="5522" y="93"/>
              </a:cxn>
              <a:cxn ang="0">
                <a:pos x="5528" y="108"/>
              </a:cxn>
              <a:cxn ang="0">
                <a:pos x="5532" y="121"/>
              </a:cxn>
              <a:cxn ang="0">
                <a:pos x="5534" y="137"/>
              </a:cxn>
              <a:cxn ang="0">
                <a:pos x="5536" y="152"/>
              </a:cxn>
              <a:cxn ang="0">
                <a:pos x="5536" y="3347"/>
              </a:cxn>
              <a:cxn ang="0">
                <a:pos x="0" y="3347"/>
              </a:cxn>
              <a:cxn ang="0">
                <a:pos x="0" y="0"/>
              </a:cxn>
            </a:cxnLst>
            <a:rect l="0" t="0" r="r" b="b"/>
            <a:pathLst>
              <a:path w="5536" h="3347">
                <a:moveTo>
                  <a:pt x="0" y="0"/>
                </a:moveTo>
                <a:lnTo>
                  <a:pt x="5367" y="0"/>
                </a:lnTo>
                <a:lnTo>
                  <a:pt x="5384" y="2"/>
                </a:lnTo>
                <a:lnTo>
                  <a:pt x="5401" y="4"/>
                </a:lnTo>
                <a:lnTo>
                  <a:pt x="5417" y="8"/>
                </a:lnTo>
                <a:lnTo>
                  <a:pt x="5432" y="14"/>
                </a:lnTo>
                <a:lnTo>
                  <a:pt x="5447" y="20"/>
                </a:lnTo>
                <a:lnTo>
                  <a:pt x="5461" y="27"/>
                </a:lnTo>
                <a:lnTo>
                  <a:pt x="5474" y="35"/>
                </a:lnTo>
                <a:lnTo>
                  <a:pt x="5486" y="45"/>
                </a:lnTo>
                <a:lnTo>
                  <a:pt x="5497" y="56"/>
                </a:lnTo>
                <a:lnTo>
                  <a:pt x="5507" y="68"/>
                </a:lnTo>
                <a:lnTo>
                  <a:pt x="5514" y="81"/>
                </a:lnTo>
                <a:lnTo>
                  <a:pt x="5522" y="93"/>
                </a:lnTo>
                <a:lnTo>
                  <a:pt x="5528" y="108"/>
                </a:lnTo>
                <a:lnTo>
                  <a:pt x="5532" y="121"/>
                </a:lnTo>
                <a:lnTo>
                  <a:pt x="5534" y="137"/>
                </a:lnTo>
                <a:lnTo>
                  <a:pt x="5536" y="152"/>
                </a:lnTo>
                <a:lnTo>
                  <a:pt x="5536" y="3347"/>
                </a:lnTo>
                <a:lnTo>
                  <a:pt x="0" y="3347"/>
                </a:lnTo>
                <a:lnTo>
                  <a:pt x="0" y="0"/>
                </a:lnTo>
                <a:close/>
              </a:path>
            </a:pathLst>
          </a:custGeom>
          <a:noFill/>
          <a:ln w="6350">
            <a:solidFill>
              <a:srgbClr val="00518C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77200" y="127087"/>
            <a:ext cx="933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Fußzeilenplatzhalter 18"/>
          <p:cNvSpPr>
            <a:spLocks noGrp="1"/>
          </p:cNvSpPr>
          <p:nvPr>
            <p:ph type="ftr" sz="quarter" idx="3"/>
          </p:nvPr>
        </p:nvSpPr>
        <p:spPr>
          <a:xfrm>
            <a:off x="1223628" y="6609159"/>
            <a:ext cx="6601916" cy="204217"/>
          </a:xfrm>
          <a:prstGeom prst="rect">
            <a:avLst/>
          </a:prstGeom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26" name="Datumsplatzhalter 8"/>
          <p:cNvSpPr>
            <a:spLocks noGrp="1"/>
          </p:cNvSpPr>
          <p:nvPr>
            <p:ph type="dt" sz="half" idx="2"/>
          </p:nvPr>
        </p:nvSpPr>
        <p:spPr>
          <a:xfrm>
            <a:off x="331200" y="6609600"/>
            <a:ext cx="819596" cy="205200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9B6223B6-5DD2-4404-934E-09B5FD7C848D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-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-Dok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18614EC6-02E3-49FC-877A-702387076E52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467544" y="2564904"/>
            <a:ext cx="63748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50" dirty="0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Sylvin H. Müller-Navarra (1), </a:t>
            </a:r>
            <a:r>
              <a:rPr lang="de-DE" sz="1450" dirty="0" err="1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Diederik</a:t>
            </a:r>
            <a:r>
              <a:rPr lang="de-DE" sz="1450" dirty="0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 </a:t>
            </a:r>
            <a:r>
              <a:rPr lang="de-DE" sz="1450" dirty="0" err="1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Haalman</a:t>
            </a:r>
            <a:r>
              <a:rPr lang="de-DE" sz="1450" dirty="0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 (2) </a:t>
            </a:r>
            <a:r>
              <a:rPr lang="de-DE" sz="1450" dirty="0" err="1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and</a:t>
            </a:r>
            <a:r>
              <a:rPr lang="de-DE" sz="1450" dirty="0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   Klaus </a:t>
            </a:r>
            <a:r>
              <a:rPr lang="de-DE" sz="1450" dirty="0" err="1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Knüpffer</a:t>
            </a:r>
            <a:r>
              <a:rPr lang="de-DE" sz="1450" dirty="0" smtClean="0">
                <a:solidFill>
                  <a:srgbClr val="00518C"/>
                </a:solidFill>
                <a:latin typeface="Helvetica" pitchFamily="34" charset="0"/>
                <a:cs typeface="Helvetica" pitchFamily="34" charset="0"/>
              </a:rPr>
              <a:t> (3)</a:t>
            </a:r>
            <a:endParaRPr lang="de-DE" sz="1450" dirty="0">
              <a:solidFill>
                <a:srgbClr val="00518C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104800" y="2564903"/>
            <a:ext cx="1694294" cy="3457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251520" y="1681644"/>
            <a:ext cx="8280920" cy="52322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700" b="1" kern="0" dirty="0" smtClean="0">
                <a:solidFill>
                  <a:srgbClr val="00216A"/>
                </a:solidFill>
                <a:latin typeface="Helvetica"/>
              </a:rPr>
              <a:t>Model Output Statistics (MOS) forecast examples</a:t>
            </a:r>
            <a:endParaRPr lang="de-DE" sz="2700" b="1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CEF7F324-1608-4F42-A9DB-8947D2BF64B9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850066" y="2536808"/>
            <a:ext cx="286467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weather (Santander): </a:t>
            </a:r>
            <a:endParaRPr lang="de-DE" sz="2100" dirty="0"/>
          </a:p>
        </p:txBody>
      </p:sp>
      <p:sp>
        <p:nvSpPr>
          <p:cNvPr id="11" name="Rechteck 10"/>
          <p:cNvSpPr/>
          <p:nvPr/>
        </p:nvSpPr>
        <p:spPr>
          <a:xfrm>
            <a:off x="4663389" y="2536808"/>
            <a:ext cx="405591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water level (Hamburg, </a:t>
            </a:r>
            <a:r>
              <a:rPr lang="en-US" sz="2100" kern="0" dirty="0" err="1" smtClean="0">
                <a:solidFill>
                  <a:srgbClr val="00216A"/>
                </a:solidFill>
                <a:latin typeface="Helvetica"/>
              </a:rPr>
              <a:t>St.Pauli</a:t>
            </a:r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): </a:t>
            </a:r>
            <a:endParaRPr lang="de-DE" sz="2100" dirty="0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2123728" y="2204864"/>
            <a:ext cx="288032" cy="3319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228184" y="2204864"/>
            <a:ext cx="360040" cy="3319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8000" y="3121343"/>
            <a:ext cx="4305600" cy="318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" name="Picture 1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0" y="3047573"/>
            <a:ext cx="4316400" cy="33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251520" y="1681644"/>
            <a:ext cx="8280920" cy="52322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700" b="1" kern="0" dirty="0" smtClean="0">
                <a:solidFill>
                  <a:srgbClr val="00216A"/>
                </a:solidFill>
                <a:latin typeface="Helvetica"/>
              </a:rPr>
              <a:t>Model Output Statistics (MOS) forecast examples</a:t>
            </a:r>
            <a:endParaRPr lang="de-DE" sz="2700" b="1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CEF7F324-1608-4F42-A9DB-8947D2BF64B9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850066" y="2536808"/>
            <a:ext cx="286467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weather (Santander): </a:t>
            </a:r>
            <a:endParaRPr lang="de-DE" sz="2100" dirty="0"/>
          </a:p>
        </p:txBody>
      </p:sp>
      <p:sp>
        <p:nvSpPr>
          <p:cNvPr id="11" name="Rechteck 10"/>
          <p:cNvSpPr/>
          <p:nvPr/>
        </p:nvSpPr>
        <p:spPr>
          <a:xfrm>
            <a:off x="4663389" y="2536808"/>
            <a:ext cx="405591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water level (Hamburg, </a:t>
            </a:r>
            <a:r>
              <a:rPr lang="en-US" sz="2100" kern="0" dirty="0" err="1" smtClean="0">
                <a:solidFill>
                  <a:srgbClr val="00216A"/>
                </a:solidFill>
                <a:latin typeface="Helvetica"/>
              </a:rPr>
              <a:t>St.Pauli</a:t>
            </a:r>
            <a:r>
              <a:rPr lang="en-US" sz="2100" kern="0" dirty="0" smtClean="0">
                <a:solidFill>
                  <a:srgbClr val="00216A"/>
                </a:solidFill>
                <a:latin typeface="Helvetica"/>
              </a:rPr>
              <a:t>): </a:t>
            </a:r>
            <a:endParaRPr lang="de-DE" sz="2100" dirty="0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2123728" y="2204864"/>
            <a:ext cx="288032" cy="3319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228184" y="2204864"/>
            <a:ext cx="360040" cy="3319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8000" y="3121343"/>
            <a:ext cx="4305600" cy="318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996952"/>
            <a:ext cx="4320496" cy="338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2714612" y="5214950"/>
            <a:ext cx="4500594" cy="7461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B170C2DD-0EFB-4A2A-9DC5-DAFCB01AB081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6" name="Inhaltsplatzhalter 1"/>
          <p:cNvSpPr txBox="1">
            <a:spLocks/>
          </p:cNvSpPr>
          <p:nvPr/>
        </p:nvSpPr>
        <p:spPr bwMode="auto">
          <a:xfrm>
            <a:off x="-32" y="1486903"/>
            <a:ext cx="878522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defRPr/>
            </a:pPr>
            <a:r>
              <a:rPr lang="de-DE" sz="2500" b="1" kern="0" dirty="0" smtClean="0">
                <a:solidFill>
                  <a:srgbClr val="00216A"/>
                </a:solidFill>
                <a:latin typeface="Helvetica"/>
              </a:rPr>
              <a:t>	MOS = Model Output </a:t>
            </a:r>
            <a:r>
              <a:rPr lang="de-DE" sz="2500" b="1" kern="0" dirty="0" err="1" smtClean="0">
                <a:solidFill>
                  <a:srgbClr val="00216A"/>
                </a:solidFill>
                <a:latin typeface="Helvetica"/>
              </a:rPr>
              <a:t>Statistics</a:t>
            </a:r>
            <a:r>
              <a:rPr lang="de-DE" sz="2500" b="1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200" kern="0" dirty="0" smtClean="0">
                <a:solidFill>
                  <a:srgbClr val="00216A"/>
                </a:solidFill>
                <a:latin typeface="Helvetica"/>
              </a:rPr>
              <a:t>(stat. Post-Processing)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de-DE" sz="2500" b="1" kern="0" dirty="0" smtClean="0">
                <a:solidFill>
                  <a:srgbClr val="00216A"/>
                </a:solidFill>
                <a:latin typeface="Helvetica"/>
              </a:rPr>
              <a:t>	DMO = </a:t>
            </a:r>
            <a:r>
              <a:rPr lang="de-DE" sz="2500" b="1" kern="0" dirty="0" err="1" smtClean="0">
                <a:solidFill>
                  <a:srgbClr val="00216A"/>
                </a:solidFill>
                <a:latin typeface="Helvetica"/>
              </a:rPr>
              <a:t>Direct</a:t>
            </a:r>
            <a:r>
              <a:rPr lang="de-DE" sz="2500" b="1" kern="0" dirty="0" smtClean="0">
                <a:solidFill>
                  <a:srgbClr val="00216A"/>
                </a:solidFill>
                <a:latin typeface="Helvetica"/>
              </a:rPr>
              <a:t> Model Output </a:t>
            </a:r>
            <a:r>
              <a:rPr lang="de-DE" sz="2200" kern="0" dirty="0" smtClean="0">
                <a:solidFill>
                  <a:srgbClr val="00216A"/>
                </a:solidFill>
                <a:latin typeface="Helvetica"/>
              </a:rPr>
              <a:t>(num. </a:t>
            </a:r>
            <a:r>
              <a:rPr lang="de-DE" sz="2200" kern="0" dirty="0" err="1" smtClean="0">
                <a:solidFill>
                  <a:srgbClr val="00216A"/>
                </a:solidFill>
                <a:latin typeface="Helvetica"/>
              </a:rPr>
              <a:t>model</a:t>
            </a:r>
            <a:r>
              <a:rPr lang="de-DE" sz="2200" kern="0" dirty="0" smtClean="0">
                <a:solidFill>
                  <a:srgbClr val="00216A"/>
                </a:solidFill>
                <a:latin typeface="Helvetica"/>
              </a:rPr>
              <a:t>: </a:t>
            </a:r>
            <a:r>
              <a:rPr lang="de-DE" sz="2200" kern="0" dirty="0" err="1" smtClean="0">
                <a:solidFill>
                  <a:srgbClr val="00216A"/>
                </a:solidFill>
                <a:latin typeface="Helvetica"/>
              </a:rPr>
              <a:t>based</a:t>
            </a:r>
            <a:r>
              <a:rPr lang="de-DE" sz="2200" kern="0" dirty="0" smtClean="0">
                <a:solidFill>
                  <a:srgbClr val="00216A"/>
                </a:solidFill>
                <a:latin typeface="Helvetica"/>
              </a:rPr>
              <a:t> on </a:t>
            </a:r>
            <a:r>
              <a:rPr lang="de-DE" sz="2200" kern="0" dirty="0" err="1" smtClean="0">
                <a:solidFill>
                  <a:srgbClr val="00216A"/>
                </a:solidFill>
                <a:latin typeface="Helvetica"/>
              </a:rPr>
              <a:t>physics</a:t>
            </a:r>
            <a:r>
              <a:rPr lang="de-DE" sz="2200" kern="0" dirty="0" smtClean="0">
                <a:solidFill>
                  <a:srgbClr val="00216A"/>
                </a:solidFill>
                <a:latin typeface="Helvetica"/>
              </a:rPr>
              <a:t>)</a:t>
            </a:r>
            <a:endParaRPr lang="de-DE" sz="3200" kern="0" dirty="0" smtClean="0">
              <a:solidFill>
                <a:srgbClr val="00216A"/>
              </a:solidFill>
              <a:latin typeface="Helvetica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44469" y="3152657"/>
            <a:ext cx="5072098" cy="928694"/>
          </a:xfrm>
          <a:prstGeom prst="roundRect">
            <a:avLst/>
          </a:prstGeom>
          <a:solidFill>
            <a:srgbClr val="FFFFD9"/>
          </a:solidFill>
          <a:ln>
            <a:solidFill>
              <a:srgbClr val="0051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1744469" y="3283844"/>
            <a:ext cx="52758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defRPr/>
            </a:pPr>
            <a:r>
              <a:rPr lang="de-DE" sz="3600" kern="0" dirty="0" smtClean="0">
                <a:solidFill>
                  <a:srgbClr val="EA0000"/>
                </a:solidFill>
                <a:latin typeface="Helvetica"/>
              </a:rPr>
              <a:t>RV(MOS,DMO)* =  50% </a:t>
            </a:r>
            <a:endParaRPr lang="de-DE" sz="3600" kern="0" dirty="0" smtClean="0">
              <a:solidFill>
                <a:srgbClr val="FF0000"/>
              </a:solidFill>
              <a:latin typeface="Helvetica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14282" y="4418528"/>
            <a:ext cx="8785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58850" eaLnBrk="0" hangingPunct="0">
              <a:spcBef>
                <a:spcPct val="20000"/>
              </a:spcBef>
              <a:tabLst>
                <a:tab pos="2514600" algn="l"/>
              </a:tabLst>
              <a:defRPr/>
            </a:pP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*RV(MOS,DMO): 	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Reduction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of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(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error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)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variance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of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MOS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as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	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compared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to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DMO: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214282" y="6039169"/>
            <a:ext cx="79343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(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with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RMSE = Root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Mean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100" kern="0" dirty="0" err="1" smtClean="0">
                <a:solidFill>
                  <a:srgbClr val="00216A"/>
                </a:solidFill>
                <a:latin typeface="Helvetica"/>
              </a:rPr>
              <a:t>Squared</a:t>
            </a:r>
            <a:r>
              <a:rPr lang="de-DE" sz="2100" kern="0" dirty="0" smtClean="0">
                <a:solidFill>
                  <a:srgbClr val="00216A"/>
                </a:solidFill>
                <a:latin typeface="Helvetica"/>
              </a:rPr>
              <a:t> Error)</a:t>
            </a:r>
            <a:endParaRPr lang="de-DE" sz="2100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025673" y="5286388"/>
          <a:ext cx="5761037" cy="746125"/>
        </p:xfrm>
        <a:graphic>
          <a:graphicData uri="http://schemas.openxmlformats.org/presentationml/2006/ole">
            <p:oleObj spid="_x0000_s1034" name="Dokument" r:id="rId4" imgW="5761150" imgH="746307" progId="Word.Document.12">
              <p:embed/>
            </p:oleObj>
          </a:graphicData>
        </a:graphic>
      </p:graphicFrame>
      <p:sp>
        <p:nvSpPr>
          <p:cNvPr id="29" name="Textfeld 28"/>
          <p:cNvSpPr txBox="1"/>
          <p:nvPr/>
        </p:nvSpPr>
        <p:spPr>
          <a:xfrm>
            <a:off x="-32" y="2457386"/>
            <a:ext cx="884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defRPr/>
            </a:pP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For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most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observed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weather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elements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00216A"/>
                </a:solidFill>
                <a:latin typeface="Helvetica"/>
              </a:rPr>
              <a:t>and</a:t>
            </a:r>
            <a:r>
              <a:rPr lang="de-DE" sz="2000" kern="0" dirty="0" smtClean="0">
                <a:solidFill>
                  <a:srgbClr val="00216A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FF0000"/>
                </a:solidFill>
                <a:latin typeface="Helvetica"/>
              </a:rPr>
              <a:t>now</a:t>
            </a:r>
            <a:r>
              <a:rPr lang="de-DE" sz="2000" kern="0" dirty="0" smtClean="0">
                <a:solidFill>
                  <a:srgbClr val="FF0000"/>
                </a:solidFill>
                <a:latin typeface="Helvetica"/>
              </a:rPr>
              <a:t> also </a:t>
            </a:r>
            <a:r>
              <a:rPr lang="de-DE" sz="2000" kern="0" dirty="0" err="1" smtClean="0">
                <a:solidFill>
                  <a:srgbClr val="FF0000"/>
                </a:solidFill>
                <a:latin typeface="Helvetica"/>
              </a:rPr>
              <a:t>for</a:t>
            </a:r>
            <a:r>
              <a:rPr lang="de-DE" sz="2000" kern="0" dirty="0" smtClean="0">
                <a:solidFill>
                  <a:srgbClr val="FF0000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FF0000"/>
                </a:solidFill>
                <a:latin typeface="Helvetica"/>
              </a:rPr>
              <a:t>water</a:t>
            </a:r>
            <a:r>
              <a:rPr lang="de-DE" sz="2000" kern="0" dirty="0" smtClean="0">
                <a:solidFill>
                  <a:srgbClr val="FF0000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FF0000"/>
                </a:solidFill>
                <a:latin typeface="Helvetica"/>
              </a:rPr>
              <a:t>level</a:t>
            </a:r>
            <a:r>
              <a:rPr lang="de-DE" sz="2000" kern="0" dirty="0" smtClean="0">
                <a:solidFill>
                  <a:srgbClr val="FF0000"/>
                </a:solidFill>
                <a:latin typeface="Helvetica"/>
              </a:rPr>
              <a:t> </a:t>
            </a:r>
            <a:r>
              <a:rPr lang="de-DE" sz="2000" kern="0" dirty="0" err="1" smtClean="0">
                <a:solidFill>
                  <a:srgbClr val="FF0000"/>
                </a:solidFill>
                <a:latin typeface="Helvetica"/>
              </a:rPr>
              <a:t>forecasts</a:t>
            </a:r>
            <a:r>
              <a:rPr lang="de-DE" sz="2000" kern="0" dirty="0" smtClean="0">
                <a:solidFill>
                  <a:srgbClr val="FF0000"/>
                </a:solidFill>
                <a:latin typeface="Helvetica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AB3100-2AC8-4F7B-903A-319A085A036A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428596" y="1383557"/>
            <a:ext cx="79598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216A"/>
                </a:solidFill>
                <a:latin typeface="Helvetica"/>
              </a:rPr>
              <a:t>RV(</a:t>
            </a:r>
            <a:r>
              <a:rPr lang="en-US" sz="2000" b="1" kern="0" dirty="0" err="1" smtClean="0">
                <a:solidFill>
                  <a:srgbClr val="00216A"/>
                </a:solidFill>
                <a:latin typeface="Helvetica"/>
              </a:rPr>
              <a:t>MOS,Astro</a:t>
            </a:r>
            <a:r>
              <a:rPr lang="en-US" sz="2000" b="1" kern="0" dirty="0" smtClean="0">
                <a:solidFill>
                  <a:srgbClr val="00216A"/>
                </a:solidFill>
                <a:latin typeface="Helvetica"/>
              </a:rPr>
              <a:t>) and RV(MOS,DMO(2D-Model)) (cont. lines) and  Contributions of Predictor Groups to RV(</a:t>
            </a:r>
            <a:r>
              <a:rPr lang="en-US" sz="2000" b="1" kern="0" dirty="0" err="1" smtClean="0">
                <a:solidFill>
                  <a:srgbClr val="00216A"/>
                </a:solidFill>
                <a:latin typeface="Helvetica"/>
              </a:rPr>
              <a:t>MOS,Astro</a:t>
            </a:r>
            <a:r>
              <a:rPr lang="en-US" sz="2000" b="1" kern="0" dirty="0" smtClean="0">
                <a:solidFill>
                  <a:srgbClr val="00216A"/>
                </a:solidFill>
                <a:latin typeface="Helvetica"/>
              </a:rPr>
              <a:t>) (dashed l.)</a:t>
            </a:r>
            <a:endParaRPr lang="de-DE" sz="2000" b="1" dirty="0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5762" y="5553794"/>
            <a:ext cx="5924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255490"/>
            <a:ext cx="70961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76AEEDB5-1979-4459-B7D9-F09884818CEF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428596" y="1383557"/>
            <a:ext cx="7609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 smtClean="0">
                <a:solidFill>
                  <a:srgbClr val="00216A"/>
                </a:solidFill>
                <a:latin typeface="Helvetica"/>
              </a:rPr>
              <a:t>Comparative verification MOS as compared to FIN (=Final Oceanographers Forecast)</a:t>
            </a:r>
            <a:endParaRPr lang="de-DE" b="1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7704856" cy="413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AB0D4E0-FD1B-43D8-B05C-C7A8BA4F8E4C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Improved tidal window determination by application of statistical weather forecasting techniques to water levels</a:t>
            </a:r>
            <a:endParaRPr lang="de-DE" dirty="0" smtClean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8FA8534-EC6B-4BE2-89A2-B47388DAB306}" type="datetime1">
              <a:rPr lang="de-DE" smtClean="0"/>
              <a:pPr>
                <a:defRPr/>
              </a:pPr>
              <a:t>04.07.2012</a:t>
            </a:fld>
            <a:endParaRPr lang="de-DE" dirty="0"/>
          </a:p>
        </p:txBody>
      </p:sp>
      <p:sp>
        <p:nvSpPr>
          <p:cNvPr id="7172" name="AutoShape 4" descr="imap://robert%2Ewittkopf%40googlemail%2Ecom@imap.googlemail.com:993/fetch%3EUID%3E/INBOX%3E870?part=1.2&amp;type=image/jpeg&amp;filename=DSC0103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194" name="Picture 2" descr="C:\Users\Robert\Desktop\po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00" y="1555200"/>
            <a:ext cx="6486205" cy="4867200"/>
          </a:xfrm>
          <a:prstGeom prst="rect">
            <a:avLst/>
          </a:prstGeom>
          <a:noFill/>
        </p:spPr>
      </p:pic>
      <p:sp>
        <p:nvSpPr>
          <p:cNvPr id="9" name="Inhaltsplatzhalter 1"/>
          <p:cNvSpPr txBox="1">
            <a:spLocks/>
          </p:cNvSpPr>
          <p:nvPr/>
        </p:nvSpPr>
        <p:spPr bwMode="auto">
          <a:xfrm>
            <a:off x="971600" y="2193826"/>
            <a:ext cx="667474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Thank</a:t>
            </a: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</a:t>
            </a: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you</a:t>
            </a: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</a:t>
            </a: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for</a:t>
            </a: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</a:t>
            </a: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your</a:t>
            </a: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</a:t>
            </a:r>
            <a:r>
              <a:rPr kumimoji="0" lang="de-DE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attention</a:t>
            </a:r>
            <a:r>
              <a:rPr kumimoji="0" lang="de-DE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.</a:t>
            </a:r>
          </a:p>
          <a:p>
            <a:pPr marL="342900" lvl="0" indent="-342900" algn="ctr" eaLnBrk="0" hangingPunct="0">
              <a:spcBef>
                <a:spcPct val="20000"/>
              </a:spcBef>
              <a:defRPr/>
            </a:pPr>
            <a:endParaRPr lang="de-DE" sz="3200" kern="0" dirty="0" smtClean="0">
              <a:solidFill>
                <a:schemeClr val="bg1"/>
              </a:solidFill>
              <a:latin typeface="Helvetica"/>
            </a:endParaRPr>
          </a:p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de-DE" sz="3200" kern="0" dirty="0" smtClean="0">
                <a:solidFill>
                  <a:schemeClr val="bg1"/>
                </a:solidFill>
                <a:latin typeface="Helvetica"/>
              </a:rPr>
              <a:t>(</a:t>
            </a:r>
            <a:r>
              <a:rPr lang="de-DE" sz="3200" kern="0" dirty="0" err="1" smtClean="0">
                <a:solidFill>
                  <a:schemeClr val="bg1"/>
                </a:solidFill>
                <a:latin typeface="Helvetica"/>
              </a:rPr>
              <a:t>more</a:t>
            </a:r>
            <a:r>
              <a:rPr lang="de-DE" sz="3200" kern="0" dirty="0" smtClean="0">
                <a:solidFill>
                  <a:schemeClr val="bg1"/>
                </a:solidFill>
                <a:latin typeface="Helvetica"/>
              </a:rPr>
              <a:t> </a:t>
            </a:r>
            <a:r>
              <a:rPr lang="de-DE" sz="3200" kern="0" dirty="0" err="1" smtClean="0">
                <a:solidFill>
                  <a:schemeClr val="bg1"/>
                </a:solidFill>
                <a:latin typeface="Helvetica"/>
              </a:rPr>
              <a:t>details</a:t>
            </a:r>
            <a:r>
              <a:rPr lang="de-DE" sz="3200" kern="0" dirty="0" smtClean="0">
                <a:solidFill>
                  <a:schemeClr val="bg1"/>
                </a:solidFill>
                <a:latin typeface="Helvetica"/>
              </a:rPr>
              <a:t>: Poster 918)</a:t>
            </a:r>
          </a:p>
          <a:p>
            <a:pPr marL="342900" lvl="0" indent="-342900" algn="ctr" eaLnBrk="0" hangingPunct="0">
              <a:spcBef>
                <a:spcPct val="20000"/>
              </a:spcBef>
              <a:defRPr/>
            </a:pPr>
            <a:endParaRPr lang="de-DE" sz="3200" kern="0" dirty="0" smtClean="0">
              <a:solidFill>
                <a:schemeClr val="bg1"/>
              </a:solidFill>
              <a:latin typeface="Helvetica"/>
            </a:endParaRPr>
          </a:p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de-DE" sz="3200" kern="0" dirty="0" smtClean="0">
                <a:solidFill>
                  <a:schemeClr val="bg1"/>
                </a:solidFill>
                <a:latin typeface="Helvetica"/>
              </a:rPr>
              <a:t>www.bsh.de</a:t>
            </a:r>
          </a:p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de-DE" sz="3200" kern="0" dirty="0" smtClean="0">
                <a:solidFill>
                  <a:schemeClr val="bg1"/>
                </a:solidFill>
                <a:latin typeface="Helvetica"/>
              </a:rPr>
              <a:t>www.mswr.de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E2012_Santand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3B4"/>
      </a:accent1>
      <a:accent2>
        <a:srgbClr val="00C5DA"/>
      </a:accent2>
      <a:accent3>
        <a:srgbClr val="FFFFFF"/>
      </a:accent3>
      <a:accent4>
        <a:srgbClr val="000000"/>
      </a:accent4>
      <a:accent5>
        <a:srgbClr val="AACED6"/>
      </a:accent5>
      <a:accent6>
        <a:srgbClr val="00B2C5"/>
      </a:accent6>
      <a:hlink>
        <a:srgbClr val="2FEBFF"/>
      </a:hlink>
      <a:folHlink>
        <a:srgbClr val="65F0FF"/>
      </a:folHlink>
    </a:clrScheme>
    <a:fontScheme name="Benutzerdefiniertes Design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A9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B1C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4A99"/>
        </a:accent1>
        <a:accent2>
          <a:srgbClr val="0063D0"/>
        </a:accent2>
        <a:accent3>
          <a:srgbClr val="FFFFFF"/>
        </a:accent3>
        <a:accent4>
          <a:srgbClr val="000000"/>
        </a:accent4>
        <a:accent5>
          <a:srgbClr val="AAB1CA"/>
        </a:accent5>
        <a:accent6>
          <a:srgbClr val="0059BC"/>
        </a:accent6>
        <a:hlink>
          <a:srgbClr val="1182FF"/>
        </a:hlink>
        <a:folHlink>
          <a:srgbClr val="4BA1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C24"/>
        </a:accent1>
        <a:accent2>
          <a:srgbClr val="008633"/>
        </a:accent2>
        <a:accent3>
          <a:srgbClr val="FFFFFF"/>
        </a:accent3>
        <a:accent4>
          <a:srgbClr val="000000"/>
        </a:accent4>
        <a:accent5>
          <a:srgbClr val="AAB5AC"/>
        </a:accent5>
        <a:accent6>
          <a:srgbClr val="00792D"/>
        </a:accent6>
        <a:hlink>
          <a:srgbClr val="00C84C"/>
        </a:hlink>
        <a:folHlink>
          <a:srgbClr val="11FF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3B4"/>
        </a:accent1>
        <a:accent2>
          <a:srgbClr val="008633"/>
        </a:accent2>
        <a:accent3>
          <a:srgbClr val="FFFFFF"/>
        </a:accent3>
        <a:accent4>
          <a:srgbClr val="000000"/>
        </a:accent4>
        <a:accent5>
          <a:srgbClr val="AACED6"/>
        </a:accent5>
        <a:accent6>
          <a:srgbClr val="00792D"/>
        </a:accent6>
        <a:hlink>
          <a:srgbClr val="00C84C"/>
        </a:hlink>
        <a:folHlink>
          <a:srgbClr val="11FF6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0</TotalTime>
  <Words>247</Words>
  <Application>Microsoft Office PowerPoint</Application>
  <PresentationFormat>Bildschirmpräsentation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9" baseType="lpstr">
      <vt:lpstr>ICCE2012_Santander</vt:lpstr>
      <vt:lpstr>Dokument</vt:lpstr>
      <vt:lpstr>Folie 1</vt:lpstr>
      <vt:lpstr>Folie 2</vt:lpstr>
      <vt:lpstr>Folie 3</vt:lpstr>
      <vt:lpstr>Folie 4</vt:lpstr>
      <vt:lpstr>Folie 5</vt:lpstr>
      <vt:lpstr>Folie 6</vt:lpstr>
      <vt:lpstr>Folie 7</vt:lpstr>
    </vt:vector>
  </TitlesOfParts>
  <Company>Meteo Service weather research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 water level forecasts</dc:title>
  <dc:subject>ICCE 2012 Santander 2012</dc:subject>
  <dc:creator>Robert Wittkopf</dc:creator>
  <cp:lastModifiedBy>Robert Wittkopf</cp:lastModifiedBy>
  <cp:revision>758</cp:revision>
  <dcterms:created xsi:type="dcterms:W3CDTF">2009-05-15T06:28:25Z</dcterms:created>
  <dcterms:modified xsi:type="dcterms:W3CDTF">2012-07-04T06:59:38Z</dcterms:modified>
</cp:coreProperties>
</file>