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308" r:id="rId3"/>
    <p:sldId id="337" r:id="rId4"/>
    <p:sldId id="350" r:id="rId5"/>
    <p:sldId id="341" r:id="rId6"/>
    <p:sldId id="345" r:id="rId7"/>
    <p:sldId id="344" r:id="rId8"/>
    <p:sldId id="361" r:id="rId9"/>
    <p:sldId id="306" r:id="rId10"/>
    <p:sldId id="307" r:id="rId11"/>
    <p:sldId id="358" r:id="rId12"/>
    <p:sldId id="359" r:id="rId13"/>
    <p:sldId id="360" r:id="rId14"/>
    <p:sldId id="362" r:id="rId15"/>
    <p:sldId id="357" r:id="rId16"/>
    <p:sldId id="352" r:id="rId17"/>
    <p:sldId id="309" r:id="rId18"/>
    <p:sldId id="310" r:id="rId19"/>
    <p:sldId id="290" r:id="rId20"/>
    <p:sldId id="349" r:id="rId21"/>
    <p:sldId id="311" r:id="rId22"/>
    <p:sldId id="273" r:id="rId23"/>
    <p:sldId id="272" r:id="rId24"/>
    <p:sldId id="269" r:id="rId25"/>
    <p:sldId id="279" r:id="rId26"/>
    <p:sldId id="278" r:id="rId27"/>
    <p:sldId id="277" r:id="rId28"/>
    <p:sldId id="276" r:id="rId29"/>
    <p:sldId id="275" r:id="rId30"/>
    <p:sldId id="274" r:id="rId31"/>
    <p:sldId id="271" r:id="rId32"/>
    <p:sldId id="270" r:id="rId33"/>
    <p:sldId id="281" r:id="rId34"/>
    <p:sldId id="289" r:id="rId35"/>
    <p:sldId id="288" r:id="rId36"/>
    <p:sldId id="287" r:id="rId37"/>
    <p:sldId id="286" r:id="rId38"/>
    <p:sldId id="285" r:id="rId39"/>
    <p:sldId id="284" r:id="rId40"/>
    <p:sldId id="283" r:id="rId41"/>
    <p:sldId id="282" r:id="rId42"/>
    <p:sldId id="297" r:id="rId43"/>
    <p:sldId id="296" r:id="rId44"/>
    <p:sldId id="295" r:id="rId45"/>
    <p:sldId id="294" r:id="rId46"/>
    <p:sldId id="293" r:id="rId47"/>
    <p:sldId id="292" r:id="rId48"/>
    <p:sldId id="300" r:id="rId49"/>
    <p:sldId id="301" r:id="rId50"/>
    <p:sldId id="299" r:id="rId51"/>
    <p:sldId id="298" r:id="rId52"/>
    <p:sldId id="304" r:id="rId53"/>
    <p:sldId id="347" r:id="rId54"/>
    <p:sldId id="343" r:id="rId55"/>
    <p:sldId id="351" r:id="rId56"/>
    <p:sldId id="354" r:id="rId57"/>
    <p:sldId id="353" r:id="rId58"/>
    <p:sldId id="335" r:id="rId59"/>
    <p:sldId id="303" r:id="rId60"/>
    <p:sldId id="330" r:id="rId61"/>
    <p:sldId id="324" r:id="rId62"/>
    <p:sldId id="323" r:id="rId63"/>
    <p:sldId id="322" r:id="rId64"/>
    <p:sldId id="319" r:id="rId65"/>
    <p:sldId id="320" r:id="rId66"/>
    <p:sldId id="318" r:id="rId67"/>
    <p:sldId id="329" r:id="rId68"/>
    <p:sldId id="327" r:id="rId69"/>
    <p:sldId id="333" r:id="rId70"/>
    <p:sldId id="325" r:id="rId71"/>
    <p:sldId id="326" r:id="rId72"/>
    <p:sldId id="346" r:id="rId73"/>
    <p:sldId id="313" r:id="rId74"/>
    <p:sldId id="363" r:id="rId75"/>
    <p:sldId id="348" r:id="rId7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70C0"/>
    <a:srgbClr val="262626"/>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8" autoAdjust="0"/>
  </p:normalViewPr>
  <p:slideViewPr>
    <p:cSldViewPr>
      <p:cViewPr>
        <p:scale>
          <a:sx n="100" d="100"/>
          <a:sy n="100" d="100"/>
        </p:scale>
        <p:origin x="-1950"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33BB59-BC4D-48D0-8306-F8CE957BA61C}" type="datetimeFigureOut">
              <a:rPr lang="de-DE"/>
              <a:pPr>
                <a:defRPr/>
              </a:pPr>
              <a:t>19.11.2015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23E24C-EE2D-4B67-80D8-EDB9A4CB27F3}" type="slidenum">
              <a:rPr lang="de-DE"/>
              <a:pPr>
                <a:defRPr/>
              </a:pPr>
              <a:t>‹Nr.›</a:t>
            </a:fld>
            <a:endParaRPr lang="de-DE"/>
          </a:p>
        </p:txBody>
      </p:sp>
    </p:spTree>
    <p:extLst>
      <p:ext uri="{BB962C8B-B14F-4D97-AF65-F5344CB8AC3E}">
        <p14:creationId xmlns:p14="http://schemas.microsoft.com/office/powerpoint/2010/main" val="1625963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53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CDC6E-BCA8-49C6-BAF8-52D51273B8C9}"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56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0C262-EDB0-45EA-A6CE-145A7705FDB9}" type="slidenum">
              <a:rPr lang="de-DE" smtClean="0"/>
              <a:pPr fontAlgn="base">
                <a:spcBef>
                  <a:spcPct val="0"/>
                </a:spcBef>
                <a:spcAft>
                  <a:spcPct val="0"/>
                </a:spcAft>
                <a:defRPr/>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F23E24C-EE2D-4B67-80D8-EDB9A4CB27F3}" type="slidenum">
              <a:rPr lang="de-DE" smtClean="0"/>
              <a:pPr>
                <a:defRPr/>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F23E24C-EE2D-4B67-80D8-EDB9A4CB27F3}" type="slidenum">
              <a:rPr lang="de-DE" smtClean="0"/>
              <a:pPr>
                <a:defRPr/>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F23E24C-EE2D-4B67-80D8-EDB9A4CB27F3}" type="slidenum">
              <a:rPr lang="de-DE" smtClean="0"/>
              <a:pPr>
                <a:defRPr/>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56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0C262-EDB0-45EA-A6CE-145A7705FDB9}"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56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0C262-EDB0-45EA-A6CE-145A7705FDB9}" type="slidenum">
              <a:rPr lang="de-DE" smtClean="0"/>
              <a:pPr fontAlgn="base">
                <a:spcBef>
                  <a:spcPct val="0"/>
                </a:spcBef>
                <a:spcAft>
                  <a:spcPct val="0"/>
                </a:spcAft>
                <a:defRPr/>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765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DD852-18D1-4CB3-81E3-09D82E5F2C8A}" type="slidenum">
              <a:rPr lang="de-DE" smtClean="0"/>
              <a:pPr fontAlgn="base">
                <a:spcBef>
                  <a:spcPct val="0"/>
                </a:spcBef>
                <a:spcAft>
                  <a:spcPct val="0"/>
                </a:spcAft>
                <a:defRPr/>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96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1BCB98-74C1-4864-9274-CCD0B86ED476}" type="slidenum">
              <a:rPr lang="de-DE" smtClean="0"/>
              <a:pPr fontAlgn="base">
                <a:spcBef>
                  <a:spcPct val="0"/>
                </a:spcBef>
                <a:spcAft>
                  <a:spcPct val="0"/>
                </a:spcAft>
                <a:defRPr/>
              </a:pPr>
              <a:t>18</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17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C76B44-C71D-441B-A688-672FF0F82E7C}" type="slidenum">
              <a:rPr lang="de-DE" smtClean="0"/>
              <a:pPr fontAlgn="base">
                <a:spcBef>
                  <a:spcPct val="0"/>
                </a:spcBef>
                <a:spcAft>
                  <a:spcPct val="0"/>
                </a:spcAft>
                <a:defRPr/>
              </a:pPr>
              <a:t>19</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17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C76B44-C71D-441B-A688-672FF0F82E7C}" type="slidenum">
              <a:rPr lang="de-DE" smtClean="0"/>
              <a:pPr fontAlgn="base">
                <a:spcBef>
                  <a:spcPct val="0"/>
                </a:spcBef>
                <a:spcAft>
                  <a:spcPct val="0"/>
                </a:spcAft>
                <a:defRPr/>
              </a:pPr>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706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E53B9-703F-4A37-8144-3A03D02C7A8C}" type="slidenum">
              <a:rPr lang="de-DE" smtClean="0"/>
              <a:pPr fontAlgn="base">
                <a:spcBef>
                  <a:spcPct val="0"/>
                </a:spcBef>
                <a:spcAft>
                  <a:spcPct val="0"/>
                </a:spcAft>
                <a:defRPr/>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798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584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844E9E-F85B-4670-AAA6-E69618E5554B}" type="slidenum">
              <a:rPr lang="de-DE" smtClean="0"/>
              <a:pPr fontAlgn="base">
                <a:spcBef>
                  <a:spcPct val="0"/>
                </a:spcBef>
                <a:spcAft>
                  <a:spcPct val="0"/>
                </a:spcAft>
                <a:defRPr/>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808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789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5E448-F726-4D03-90BC-8AEF33A0A383}" type="slidenum">
              <a:rPr lang="de-DE" smtClean="0"/>
              <a:pPr fontAlgn="base">
                <a:spcBef>
                  <a:spcPct val="0"/>
                </a:spcBef>
                <a:spcAft>
                  <a:spcPct val="0"/>
                </a:spcAft>
                <a:defRPr/>
              </a:pPr>
              <a:t>22</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819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993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D31C9-47DF-433D-855B-878944036B77}" type="slidenum">
              <a:rPr lang="de-DE" smtClean="0"/>
              <a:pPr fontAlgn="base">
                <a:spcBef>
                  <a:spcPct val="0"/>
                </a:spcBef>
                <a:spcAft>
                  <a:spcPct val="0"/>
                </a:spcAft>
                <a:defRPr/>
              </a:pPr>
              <a:t>23</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4198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CAC19-949A-4F99-B67D-0098A365145B}" type="slidenum">
              <a:rPr lang="de-DE" smtClean="0"/>
              <a:pPr fontAlgn="base">
                <a:spcBef>
                  <a:spcPct val="0"/>
                </a:spcBef>
                <a:spcAft>
                  <a:spcPct val="0"/>
                </a:spcAft>
                <a:defRPr/>
              </a:pPr>
              <a:t>24</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440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7EC18-7A0F-4811-B386-B22820A4DD92}" type="slidenum">
              <a:rPr lang="de-DE" smtClean="0"/>
              <a:pPr fontAlgn="base">
                <a:spcBef>
                  <a:spcPct val="0"/>
                </a:spcBef>
                <a:spcAft>
                  <a:spcPct val="0"/>
                </a:spcAft>
                <a:defRPr/>
              </a:pPr>
              <a:t>25</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4608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6398D-D9C7-47F7-B10E-1AB40123B18D}" type="slidenum">
              <a:rPr lang="de-DE" smtClean="0"/>
              <a:pPr fontAlgn="base">
                <a:spcBef>
                  <a:spcPct val="0"/>
                </a:spcBef>
                <a:spcAft>
                  <a:spcPct val="0"/>
                </a:spcAft>
                <a:defRPr/>
              </a:pPr>
              <a:t>26</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860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4813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D133D2-47B0-49FE-A4E3-F2755D75574E}" type="slidenum">
              <a:rPr lang="de-DE" smtClean="0"/>
              <a:pPr fontAlgn="base">
                <a:spcBef>
                  <a:spcPct val="0"/>
                </a:spcBef>
                <a:spcAft>
                  <a:spcPct val="0"/>
                </a:spcAft>
                <a:defRPr/>
              </a:pPr>
              <a:t>27</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017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0CD85-37E6-4087-A664-D9547614CF34}" type="slidenum">
              <a:rPr lang="de-DE" smtClean="0"/>
              <a:pPr fontAlgn="base">
                <a:spcBef>
                  <a:spcPct val="0"/>
                </a:spcBef>
                <a:spcAft>
                  <a:spcPct val="0"/>
                </a:spcAft>
                <a:defRPr/>
              </a:pPr>
              <a:t>28</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222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E721-9688-45C9-BC70-00E9725C9CC2}" type="slidenum">
              <a:rPr lang="de-DE" smtClean="0"/>
              <a:pPr fontAlgn="base">
                <a:spcBef>
                  <a:spcPct val="0"/>
                </a:spcBef>
                <a:spcAft>
                  <a:spcPct val="0"/>
                </a:spcAft>
                <a:defRPr/>
              </a:pPr>
              <a:t>29</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427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2CA31-2F9B-46C3-B483-DFF1557AC537}" type="slidenum">
              <a:rPr lang="de-DE" smtClean="0"/>
              <a:pPr fontAlgn="base">
                <a:spcBef>
                  <a:spcPct val="0"/>
                </a:spcBef>
                <a:spcAft>
                  <a:spcPct val="0"/>
                </a:spcAft>
                <a:defRPr/>
              </a:pPr>
              <a:t>30</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bwMode="auto">
          <a:noFill/>
          <a:ln>
            <a:solidFill>
              <a:srgbClr val="000000"/>
            </a:solidFill>
            <a:miter lim="800000"/>
            <a:headEnd/>
            <a:tailEnd/>
          </a:ln>
        </p:spPr>
      </p:sp>
      <p:sp>
        <p:nvSpPr>
          <p:cNvPr id="1300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41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222CFB-DF3F-4C91-8FA1-DD19B77D1868}" type="slidenum">
              <a:rPr lang="de-DE" smtClean="0"/>
              <a:pPr fontAlgn="base">
                <a:spcBef>
                  <a:spcPct val="0"/>
                </a:spcBef>
                <a:spcAft>
                  <a:spcPct val="0"/>
                </a:spcAft>
                <a:defRPr/>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632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4AED5-2C92-48F3-8A39-605272152E04}" type="slidenum">
              <a:rPr lang="de-DE" smtClean="0"/>
              <a:pPr fontAlgn="base">
                <a:spcBef>
                  <a:spcPct val="0"/>
                </a:spcBef>
                <a:spcAft>
                  <a:spcPct val="0"/>
                </a:spcAft>
                <a:defRPr/>
              </a:pPr>
              <a:t>31</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837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B54D6-09DB-45A7-B78E-AAE448B3AA19}" type="slidenum">
              <a:rPr lang="de-DE" smtClean="0"/>
              <a:pPr fontAlgn="base">
                <a:spcBef>
                  <a:spcPct val="0"/>
                </a:spcBef>
                <a:spcAft>
                  <a:spcPct val="0"/>
                </a:spcAft>
                <a:defRPr/>
              </a:pPr>
              <a:t>32</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p:spPr>
      </p:sp>
      <p:sp>
        <p:nvSpPr>
          <p:cNvPr id="921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041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C2553-C422-420E-BD3D-40F852ABEEC0}" type="slidenum">
              <a:rPr lang="de-DE" smtClean="0"/>
              <a:pPr fontAlgn="base">
                <a:spcBef>
                  <a:spcPct val="0"/>
                </a:spcBef>
                <a:spcAft>
                  <a:spcPct val="0"/>
                </a:spcAft>
                <a:defRPr/>
              </a:pPr>
              <a:t>33</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931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24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A15BA-945E-4538-AAE6-92ED6298CA11}" type="slidenum">
              <a:rPr lang="de-DE" smtClean="0"/>
              <a:pPr fontAlgn="base">
                <a:spcBef>
                  <a:spcPct val="0"/>
                </a:spcBef>
                <a:spcAft>
                  <a:spcPct val="0"/>
                </a:spcAft>
                <a:defRPr/>
              </a:pPr>
              <a:t>34</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bwMode="auto">
          <a:noFill/>
          <a:ln>
            <a:solidFill>
              <a:srgbClr val="000000"/>
            </a:solidFill>
            <a:miter lim="800000"/>
            <a:headEnd/>
            <a:tailEnd/>
          </a:ln>
        </p:spPr>
      </p:sp>
      <p:sp>
        <p:nvSpPr>
          <p:cNvPr id="942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7A9B30-1F54-4B40-801C-FFA78F95CCC9}" type="slidenum">
              <a:rPr lang="de-DE" smtClean="0"/>
              <a:pPr fontAlgn="base">
                <a:spcBef>
                  <a:spcPct val="0"/>
                </a:spcBef>
                <a:spcAft>
                  <a:spcPct val="0"/>
                </a:spcAft>
                <a:defRPr/>
              </a:pPr>
              <a:t>35</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p:spPr>
      </p:sp>
      <p:sp>
        <p:nvSpPr>
          <p:cNvPr id="952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65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5D28D-62A1-4817-A4A8-D806E8DC7E9A}" type="slidenum">
              <a:rPr lang="de-DE" smtClean="0"/>
              <a:pPr fontAlgn="base">
                <a:spcBef>
                  <a:spcPct val="0"/>
                </a:spcBef>
                <a:spcAft>
                  <a:spcPct val="0"/>
                </a:spcAft>
                <a:defRPr/>
              </a:pPr>
              <a:t>36</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86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AA6846-5600-488A-A87C-CCFDA5DD7740}" type="slidenum">
              <a:rPr lang="de-DE" smtClean="0"/>
              <a:pPr fontAlgn="base">
                <a:spcBef>
                  <a:spcPct val="0"/>
                </a:spcBef>
                <a:spcAft>
                  <a:spcPct val="0"/>
                </a:spcAft>
                <a:defRPr/>
              </a:pPr>
              <a:t>37</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972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065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5E674A-6CD2-46B7-9ED3-79EBFEA64290}" type="slidenum">
              <a:rPr lang="de-DE" smtClean="0"/>
              <a:pPr fontAlgn="base">
                <a:spcBef>
                  <a:spcPct val="0"/>
                </a:spcBef>
                <a:spcAft>
                  <a:spcPct val="0"/>
                </a:spcAft>
                <a:defRPr/>
              </a:pPr>
              <a:t>38</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270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76B62-3558-4002-B382-4FB4328BA438}" type="slidenum">
              <a:rPr lang="de-DE" smtClean="0"/>
              <a:pPr fontAlgn="base">
                <a:spcBef>
                  <a:spcPct val="0"/>
                </a:spcBef>
                <a:spcAft>
                  <a:spcPct val="0"/>
                </a:spcAft>
                <a:defRPr/>
              </a:pPr>
              <a:t>39</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bwMode="auto">
          <a:noFill/>
          <a:ln>
            <a:solidFill>
              <a:srgbClr val="000000"/>
            </a:solidFill>
            <a:miter lim="800000"/>
            <a:headEnd/>
            <a:tailEnd/>
          </a:ln>
        </p:spPr>
      </p:sp>
      <p:sp>
        <p:nvSpPr>
          <p:cNvPr id="993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47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50B6D-B5DC-4DC3-AFBD-5BC5496C4435}" type="slidenum">
              <a:rPr lang="de-DE" smtClean="0"/>
              <a:pPr fontAlgn="base">
                <a:spcBef>
                  <a:spcPct val="0"/>
                </a:spcBef>
                <a:spcAft>
                  <a:spcPct val="0"/>
                </a:spcAft>
                <a:defRPr/>
              </a:pPr>
              <a:t>40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bwMode="auto">
          <a:noFill/>
          <a:ln>
            <a:solidFill>
              <a:srgbClr val="000000"/>
            </a:solidFill>
            <a:miter lim="800000"/>
            <a:headEnd/>
            <a:tailEnd/>
          </a:ln>
        </p:spPr>
      </p:sp>
      <p:sp>
        <p:nvSpPr>
          <p:cNvPr id="1300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41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222CFB-DF3F-4C91-8FA1-DD19B77D1868}" type="slidenum">
              <a:rPr lang="de-DE" smtClean="0"/>
              <a:pPr fontAlgn="base">
                <a:spcBef>
                  <a:spcPct val="0"/>
                </a:spcBef>
                <a:spcAft>
                  <a:spcPct val="0"/>
                </a:spcAft>
                <a:defRPr/>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1003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68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01565-7524-4641-8784-0C3CC9B5BE04}" type="slidenum">
              <a:rPr lang="de-DE" smtClean="0"/>
              <a:pPr fontAlgn="base">
                <a:spcBef>
                  <a:spcPct val="0"/>
                </a:spcBef>
                <a:spcAft>
                  <a:spcPct val="0"/>
                </a:spcAft>
                <a:defRPr/>
              </a:pPr>
              <a:t>41</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bwMode="auto">
          <a:noFill/>
          <a:ln>
            <a:solidFill>
              <a:srgbClr val="000000"/>
            </a:solidFill>
            <a:miter lim="800000"/>
            <a:headEnd/>
            <a:tailEnd/>
          </a:ln>
        </p:spPr>
      </p:sp>
      <p:sp>
        <p:nvSpPr>
          <p:cNvPr id="1013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885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EECD6F-2461-497C-9FBB-13D00F6427DC}" type="slidenum">
              <a:rPr lang="de-DE" smtClean="0"/>
              <a:pPr fontAlgn="base">
                <a:spcBef>
                  <a:spcPct val="0"/>
                </a:spcBef>
                <a:spcAft>
                  <a:spcPct val="0"/>
                </a:spcAft>
                <a:defRPr/>
              </a:pPr>
              <a:t>42</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1024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08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4781F-96BF-43CA-A3C1-4C769D1A406D}" type="slidenum">
              <a:rPr lang="de-DE" smtClean="0"/>
              <a:pPr fontAlgn="base">
                <a:spcBef>
                  <a:spcPct val="0"/>
                </a:spcBef>
                <a:spcAft>
                  <a:spcPct val="0"/>
                </a:spcAft>
                <a:defRPr/>
              </a:pPr>
              <a:t>43</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bwMode="auto">
          <a:noFill/>
          <a:ln>
            <a:solidFill>
              <a:srgbClr val="000000"/>
            </a:solidFill>
            <a:miter lim="800000"/>
            <a:headEnd/>
            <a:tailEnd/>
          </a:ln>
        </p:spPr>
      </p:sp>
      <p:sp>
        <p:nvSpPr>
          <p:cNvPr id="1034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29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CCEEB-78FC-452B-9D21-CA6A421CDBBC}" type="slidenum">
              <a:rPr lang="de-DE" smtClean="0"/>
              <a:pPr fontAlgn="base">
                <a:spcBef>
                  <a:spcPct val="0"/>
                </a:spcBef>
                <a:spcAft>
                  <a:spcPct val="0"/>
                </a:spcAft>
                <a:defRPr/>
              </a:pPr>
              <a:t>44</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bwMode="auto">
          <a:noFill/>
          <a:ln>
            <a:solidFill>
              <a:srgbClr val="000000"/>
            </a:solidFill>
            <a:miter lim="800000"/>
            <a:headEnd/>
            <a:tailEnd/>
          </a:ln>
        </p:spPr>
      </p:sp>
      <p:sp>
        <p:nvSpPr>
          <p:cNvPr id="1044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499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38720-14ED-4C25-ABDA-CE1EDFDE8D33}" type="slidenum">
              <a:rPr lang="de-DE" smtClean="0"/>
              <a:pPr fontAlgn="base">
                <a:spcBef>
                  <a:spcPct val="0"/>
                </a:spcBef>
                <a:spcAft>
                  <a:spcPct val="0"/>
                </a:spcAft>
                <a:defRPr/>
              </a:pPr>
              <a:t>45</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bwMode="auto">
          <a:noFill/>
          <a:ln>
            <a:solidFill>
              <a:srgbClr val="000000"/>
            </a:solidFill>
            <a:miter lim="800000"/>
            <a:headEnd/>
            <a:tailEnd/>
          </a:ln>
        </p:spPr>
      </p:sp>
      <p:sp>
        <p:nvSpPr>
          <p:cNvPr id="1054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704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02D1A-11FD-4493-A3BD-0A0F6C005968}" type="slidenum">
              <a:rPr lang="de-DE" smtClean="0"/>
              <a:pPr fontAlgn="base">
                <a:spcBef>
                  <a:spcPct val="0"/>
                </a:spcBef>
                <a:spcAft>
                  <a:spcPct val="0"/>
                </a:spcAft>
                <a:defRPr/>
              </a:pPr>
              <a:t>46</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bwMode="auto">
          <a:noFill/>
          <a:ln>
            <a:solidFill>
              <a:srgbClr val="000000"/>
            </a:solidFill>
            <a:miter lim="800000"/>
            <a:headEnd/>
            <a:tailEnd/>
          </a:ln>
        </p:spPr>
      </p:sp>
      <p:sp>
        <p:nvSpPr>
          <p:cNvPr id="1064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909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A2DD8-337B-4099-B71D-804032B70066}" type="slidenum">
              <a:rPr lang="de-DE" smtClean="0"/>
              <a:pPr fontAlgn="base">
                <a:spcBef>
                  <a:spcPct val="0"/>
                </a:spcBef>
                <a:spcAft>
                  <a:spcPct val="0"/>
                </a:spcAft>
                <a:defRPr/>
              </a:pPr>
              <a:t>47</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113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DB64AE-33C3-4D6E-B385-DC2D5499A78F}" type="slidenum">
              <a:rPr lang="de-DE" smtClean="0"/>
              <a:pPr fontAlgn="base">
                <a:spcBef>
                  <a:spcPct val="0"/>
                </a:spcBef>
                <a:spcAft>
                  <a:spcPct val="0"/>
                </a:spcAft>
                <a:defRPr/>
              </a:pPr>
              <a:t>48</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1085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318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186B1-02FC-4695-966E-6EBF4B39F6E3}" type="slidenum">
              <a:rPr lang="de-DE" smtClean="0"/>
              <a:pPr fontAlgn="base">
                <a:spcBef>
                  <a:spcPct val="0"/>
                </a:spcBef>
                <a:spcAft>
                  <a:spcPct val="0"/>
                </a:spcAft>
                <a:defRPr/>
              </a:pPr>
              <a:t>49</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bwMode="auto">
          <a:noFill/>
          <a:ln>
            <a:solidFill>
              <a:srgbClr val="000000"/>
            </a:solidFill>
            <a:miter lim="800000"/>
            <a:headEnd/>
            <a:tailEnd/>
          </a:ln>
        </p:spPr>
      </p:sp>
      <p:sp>
        <p:nvSpPr>
          <p:cNvPr id="1095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52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A450E-0A96-4B13-ABD7-D788D201FD19}" type="slidenum">
              <a:rPr lang="de-DE" smtClean="0"/>
              <a:pPr fontAlgn="base">
                <a:spcBef>
                  <a:spcPct val="0"/>
                </a:spcBef>
                <a:spcAft>
                  <a:spcPct val="0"/>
                </a:spcAft>
                <a:defRPr/>
              </a:pPr>
              <a:t>50</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bwMode="auto">
          <a:noFill/>
          <a:ln>
            <a:solidFill>
              <a:srgbClr val="000000"/>
            </a:solidFill>
            <a:miter lim="800000"/>
            <a:headEnd/>
            <a:tailEnd/>
          </a:ln>
        </p:spPr>
      </p:sp>
      <p:sp>
        <p:nvSpPr>
          <p:cNvPr id="1341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126D89-9BBC-4B58-AF4F-ACD64D3C9E49}" type="slidenum">
              <a:rPr lang="de-DE" smtClean="0"/>
              <a:pPr fontAlgn="base">
                <a:spcBef>
                  <a:spcPct val="0"/>
                </a:spcBef>
                <a:spcAft>
                  <a:spcPct val="0"/>
                </a:spcAft>
                <a:defRPr/>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bwMode="auto">
          <a:noFill/>
          <a:ln>
            <a:solidFill>
              <a:srgbClr val="000000"/>
            </a:solidFill>
            <a:miter lim="800000"/>
            <a:headEnd/>
            <a:tailEnd/>
          </a:ln>
        </p:spPr>
      </p:sp>
      <p:sp>
        <p:nvSpPr>
          <p:cNvPr id="1105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728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AA95F-8966-4585-98C1-9617FE8CD9D8}" type="slidenum">
              <a:rPr lang="de-DE" smtClean="0"/>
              <a:pPr fontAlgn="base">
                <a:spcBef>
                  <a:spcPct val="0"/>
                </a:spcBef>
                <a:spcAft>
                  <a:spcPct val="0"/>
                </a:spcAft>
                <a:defRPr/>
              </a:pPr>
              <a:t>51</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bwMode="auto">
          <a:noFill/>
          <a:ln>
            <a:solidFill>
              <a:srgbClr val="000000"/>
            </a:solidFill>
            <a:miter lim="800000"/>
            <a:headEnd/>
            <a:tailEnd/>
          </a:ln>
        </p:spPr>
      </p:sp>
      <p:sp>
        <p:nvSpPr>
          <p:cNvPr id="1116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933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1BEDAB-79B2-49E6-943E-D21EB6201D26}" type="slidenum">
              <a:rPr lang="de-DE" smtClean="0"/>
              <a:pPr fontAlgn="base">
                <a:spcBef>
                  <a:spcPct val="0"/>
                </a:spcBef>
                <a:spcAft>
                  <a:spcPct val="0"/>
                </a:spcAft>
                <a:defRPr/>
              </a:pPr>
              <a:t>52</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17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C76B44-C71D-441B-A688-672FF0F82E7C}" type="slidenum">
              <a:rPr lang="de-DE" smtClean="0"/>
              <a:pPr fontAlgn="base">
                <a:spcBef>
                  <a:spcPct val="0"/>
                </a:spcBef>
                <a:spcAft>
                  <a:spcPct val="0"/>
                </a:spcAft>
                <a:defRPr/>
              </a:pPr>
              <a:t>53</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54</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55</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56</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57</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bwMode="auto">
          <a:noFill/>
          <a:ln>
            <a:solidFill>
              <a:srgbClr val="000000"/>
            </a:solidFill>
            <a:miter lim="800000"/>
            <a:headEnd/>
            <a:tailEnd/>
          </a:ln>
        </p:spPr>
      </p:sp>
      <p:sp>
        <p:nvSpPr>
          <p:cNvPr id="1136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342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7C38B-1AC2-4304-B11C-143D9673EEAD}" type="slidenum">
              <a:rPr lang="de-DE" smtClean="0"/>
              <a:pPr fontAlgn="base">
                <a:spcBef>
                  <a:spcPct val="0"/>
                </a:spcBef>
                <a:spcAft>
                  <a:spcPct val="0"/>
                </a:spcAft>
                <a:defRPr/>
              </a:pPr>
              <a:t>58</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bwMode="auto">
          <a:noFill/>
          <a:ln>
            <a:solidFill>
              <a:srgbClr val="000000"/>
            </a:solidFill>
            <a:miter lim="800000"/>
            <a:headEnd/>
            <a:tailEnd/>
          </a:ln>
        </p:spPr>
      </p:sp>
      <p:sp>
        <p:nvSpPr>
          <p:cNvPr id="1126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137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BD4D9-7633-4544-92F5-18C891683915}" type="slidenum">
              <a:rPr lang="de-DE" smtClean="0"/>
              <a:pPr fontAlgn="base">
                <a:spcBef>
                  <a:spcPct val="0"/>
                </a:spcBef>
                <a:spcAft>
                  <a:spcPct val="0"/>
                </a:spcAft>
                <a:defRPr/>
              </a:pPr>
              <a:t>59</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bwMode="auto">
          <a:noFill/>
          <a:ln>
            <a:solidFill>
              <a:srgbClr val="000000"/>
            </a:solidFill>
            <a:miter lim="800000"/>
            <a:headEnd/>
            <a:tailEnd/>
          </a:ln>
        </p:spPr>
      </p:sp>
      <p:sp>
        <p:nvSpPr>
          <p:cNvPr id="1157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752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BCC67-443E-4C4D-8AE7-94625CECB3A3}" type="slidenum">
              <a:rPr lang="de-DE" smtClean="0"/>
              <a:pPr fontAlgn="base">
                <a:spcBef>
                  <a:spcPct val="0"/>
                </a:spcBef>
                <a:spcAft>
                  <a:spcPct val="0"/>
                </a:spcAft>
                <a:defRPr/>
              </a:pPr>
              <a:t>60</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bwMode="auto">
          <a:noFill/>
          <a:ln>
            <a:solidFill>
              <a:srgbClr val="000000"/>
            </a:solidFill>
            <a:miter lim="800000"/>
            <a:headEnd/>
            <a:tailEnd/>
          </a:ln>
        </p:spPr>
      </p:sp>
      <p:sp>
        <p:nvSpPr>
          <p:cNvPr id="1341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126D89-9BBC-4B58-AF4F-ACD64D3C9E49}" type="slidenum">
              <a:rPr lang="de-DE" smtClean="0"/>
              <a:pPr fontAlgn="base">
                <a:spcBef>
                  <a:spcPct val="0"/>
                </a:spcBef>
                <a:spcAft>
                  <a:spcPct val="0"/>
                </a:spcAft>
                <a:defRPr/>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bwMode="auto">
          <a:noFill/>
          <a:ln>
            <a:solidFill>
              <a:srgbClr val="000000"/>
            </a:solidFill>
            <a:miter lim="800000"/>
            <a:headEnd/>
            <a:tailEnd/>
          </a:ln>
        </p:spPr>
      </p:sp>
      <p:sp>
        <p:nvSpPr>
          <p:cNvPr id="1167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957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1D43A1-19FC-4EFA-A40B-B0238E0080E5}" type="slidenum">
              <a:rPr lang="de-DE" smtClean="0"/>
              <a:pPr fontAlgn="base">
                <a:spcBef>
                  <a:spcPct val="0"/>
                </a:spcBef>
                <a:spcAft>
                  <a:spcPct val="0"/>
                </a:spcAft>
                <a:defRPr/>
              </a:pPr>
              <a:t>61</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bwMode="auto">
          <a:noFill/>
          <a:ln>
            <a:solidFill>
              <a:srgbClr val="000000"/>
            </a:solidFill>
            <a:miter lim="800000"/>
            <a:headEnd/>
            <a:tailEnd/>
          </a:ln>
        </p:spPr>
      </p:sp>
      <p:sp>
        <p:nvSpPr>
          <p:cNvPr id="1177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D33D8D-1E9F-4819-87D5-422CEF082972}" type="slidenum">
              <a:rPr lang="de-DE" smtClean="0"/>
              <a:pPr fontAlgn="base">
                <a:spcBef>
                  <a:spcPct val="0"/>
                </a:spcBef>
                <a:spcAft>
                  <a:spcPct val="0"/>
                </a:spcAft>
                <a:defRPr/>
              </a:pPr>
              <a:t>62</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bwMode="auto">
          <a:noFill/>
          <a:ln>
            <a:solidFill>
              <a:srgbClr val="000000"/>
            </a:solidFill>
            <a:miter lim="800000"/>
            <a:headEnd/>
            <a:tailEnd/>
          </a:ln>
        </p:spPr>
      </p:sp>
      <p:sp>
        <p:nvSpPr>
          <p:cNvPr id="1187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36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DE234-C291-4E90-9021-FC665BD96BDD}" type="slidenum">
              <a:rPr lang="de-DE" smtClean="0"/>
              <a:pPr fontAlgn="base">
                <a:spcBef>
                  <a:spcPct val="0"/>
                </a:spcBef>
                <a:spcAft>
                  <a:spcPct val="0"/>
                </a:spcAft>
                <a:defRPr/>
              </a:pPr>
              <a:t>63</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bwMode="auto">
          <a:noFill/>
          <a:ln>
            <a:solidFill>
              <a:srgbClr val="000000"/>
            </a:solidFill>
            <a:miter lim="800000"/>
            <a:headEnd/>
            <a:tailEnd/>
          </a:ln>
        </p:spPr>
      </p:sp>
      <p:sp>
        <p:nvSpPr>
          <p:cNvPr id="1198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571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192B1-F838-4B6F-8CCF-349F93A08314}" type="slidenum">
              <a:rPr lang="de-DE" smtClean="0"/>
              <a:pPr fontAlgn="base">
                <a:spcBef>
                  <a:spcPct val="0"/>
                </a:spcBef>
                <a:spcAft>
                  <a:spcPct val="0"/>
                </a:spcAft>
                <a:defRPr/>
              </a:pPr>
              <a:t>64</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bwMode="auto">
          <a:noFill/>
          <a:ln>
            <a:solidFill>
              <a:srgbClr val="000000"/>
            </a:solidFill>
            <a:miter lim="800000"/>
            <a:headEnd/>
            <a:tailEnd/>
          </a:ln>
        </p:spPr>
      </p:sp>
      <p:sp>
        <p:nvSpPr>
          <p:cNvPr id="1208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77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46044-5842-4BB8-BF2B-6CBB83B79755}" type="slidenum">
              <a:rPr lang="de-DE" smtClean="0"/>
              <a:pPr fontAlgn="base">
                <a:spcBef>
                  <a:spcPct val="0"/>
                </a:spcBef>
                <a:spcAft>
                  <a:spcPct val="0"/>
                </a:spcAft>
                <a:defRPr/>
              </a:pPr>
              <a:t>65</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lienbildplatzhalter 1"/>
          <p:cNvSpPr>
            <a:spLocks noGrp="1" noRot="1" noChangeAspect="1" noTextEdit="1"/>
          </p:cNvSpPr>
          <p:nvPr>
            <p:ph type="sldImg"/>
          </p:nvPr>
        </p:nvSpPr>
        <p:spPr bwMode="auto">
          <a:noFill/>
          <a:ln>
            <a:solidFill>
              <a:srgbClr val="000000"/>
            </a:solidFill>
            <a:miter lim="800000"/>
            <a:headEnd/>
            <a:tailEnd/>
          </a:ln>
        </p:spPr>
      </p:sp>
      <p:sp>
        <p:nvSpPr>
          <p:cNvPr id="1218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98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02C11-BDA3-4C00-AD1D-02B7CDCB762A}" type="slidenum">
              <a:rPr lang="de-DE" smtClean="0"/>
              <a:pPr fontAlgn="base">
                <a:spcBef>
                  <a:spcPct val="0"/>
                </a:spcBef>
                <a:spcAft>
                  <a:spcPct val="0"/>
                </a:spcAft>
                <a:defRPr/>
              </a:pPr>
              <a:t>66</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bwMode="auto">
          <a:noFill/>
          <a:ln>
            <a:solidFill>
              <a:srgbClr val="000000"/>
            </a:solidFill>
            <a:miter lim="800000"/>
            <a:headEnd/>
            <a:tailEnd/>
          </a:ln>
        </p:spPr>
      </p:sp>
      <p:sp>
        <p:nvSpPr>
          <p:cNvPr id="1228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2185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4405C-AEE5-41BD-AB1B-AF53C4527A6D}" type="slidenum">
              <a:rPr lang="de-DE" smtClean="0"/>
              <a:pPr fontAlgn="base">
                <a:spcBef>
                  <a:spcPct val="0"/>
                </a:spcBef>
                <a:spcAft>
                  <a:spcPct val="0"/>
                </a:spcAft>
                <a:defRPr/>
              </a:pPr>
              <a:t>67</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bildplatzhalter 1"/>
          <p:cNvSpPr>
            <a:spLocks noGrp="1" noRot="1" noChangeAspect="1" noTextEdit="1"/>
          </p:cNvSpPr>
          <p:nvPr>
            <p:ph type="sldImg"/>
          </p:nvPr>
        </p:nvSpPr>
        <p:spPr bwMode="auto">
          <a:noFill/>
          <a:ln>
            <a:solidFill>
              <a:srgbClr val="000000"/>
            </a:solidFill>
            <a:miter lim="800000"/>
            <a:headEnd/>
            <a:tailEnd/>
          </a:ln>
        </p:spPr>
      </p:sp>
      <p:sp>
        <p:nvSpPr>
          <p:cNvPr id="1239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02A2D-A5AC-4D4A-AC95-F73A79B62E2C}" type="slidenum">
              <a:rPr lang="de-DE" smtClean="0"/>
              <a:pPr fontAlgn="base">
                <a:spcBef>
                  <a:spcPct val="0"/>
                </a:spcBef>
                <a:spcAft>
                  <a:spcPct val="0"/>
                </a:spcAft>
                <a:defRPr/>
              </a:pPr>
              <a:t>68</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bwMode="auto">
          <a:noFill/>
          <a:ln>
            <a:solidFill>
              <a:srgbClr val="000000"/>
            </a:solidFill>
            <a:miter lim="800000"/>
            <a:headEnd/>
            <a:tailEnd/>
          </a:ln>
        </p:spPr>
      </p:sp>
      <p:sp>
        <p:nvSpPr>
          <p:cNvPr id="1249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259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C8274-BC87-403B-B1FF-4212E4582F18}" type="slidenum">
              <a:rPr lang="de-DE" smtClean="0"/>
              <a:pPr fontAlgn="base">
                <a:spcBef>
                  <a:spcPct val="0"/>
                </a:spcBef>
                <a:spcAft>
                  <a:spcPct val="0"/>
                </a:spcAft>
                <a:defRPr/>
              </a:pPr>
              <a:t>69</a:t>
            </a:fld>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bwMode="auto">
          <a:noFill/>
          <a:ln>
            <a:solidFill>
              <a:srgbClr val="000000"/>
            </a:solidFill>
            <a:miter lim="800000"/>
            <a:headEnd/>
            <a:tailEnd/>
          </a:ln>
        </p:spPr>
      </p:sp>
      <p:sp>
        <p:nvSpPr>
          <p:cNvPr id="1259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280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487F6-EA51-40CF-87B2-1447159EB2DD}" type="slidenum">
              <a:rPr lang="de-DE" smtClean="0"/>
              <a:pPr fontAlgn="base">
                <a:spcBef>
                  <a:spcPct val="0"/>
                </a:spcBef>
                <a:spcAft>
                  <a:spcPct val="0"/>
                </a:spcAft>
                <a:defRPr/>
              </a:pPr>
              <a:t>70</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noFill/>
          <a:ln>
            <a:solidFill>
              <a:srgbClr val="000000"/>
            </a:solidFill>
            <a:miter lim="800000"/>
            <a:headEnd/>
            <a:tailEnd/>
          </a:ln>
        </p:spPr>
      </p:sp>
      <p:sp>
        <p:nvSpPr>
          <p:cNvPr id="61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4BEF5-034B-475D-9DFC-64E6C45F2779}" type="slidenum">
              <a:rPr lang="de-DE" smtClean="0"/>
              <a:pPr fontAlgn="base">
                <a:spcBef>
                  <a:spcPct val="0"/>
                </a:spcBef>
                <a:spcAft>
                  <a:spcPct val="0"/>
                </a:spcAft>
                <a:defRPr/>
              </a:pPr>
              <a:t>7</a:t>
            </a:fld>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bwMode="auto">
          <a:noFill/>
          <a:ln>
            <a:solidFill>
              <a:srgbClr val="000000"/>
            </a:solidFill>
            <a:miter lim="800000"/>
            <a:headEnd/>
            <a:tailEnd/>
          </a:ln>
        </p:spPr>
      </p:sp>
      <p:sp>
        <p:nvSpPr>
          <p:cNvPr id="1269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005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3D13EE-B8D2-4B4A-8FD5-D2AA1E1817F6}" type="slidenum">
              <a:rPr lang="de-DE" smtClean="0"/>
              <a:pPr fontAlgn="base">
                <a:spcBef>
                  <a:spcPct val="0"/>
                </a:spcBef>
                <a:spcAft>
                  <a:spcPct val="0"/>
                </a:spcAft>
                <a:defRPr/>
              </a:pPr>
              <a:t>71</a:t>
            </a:fld>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72</a:t>
            </a:fld>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bwMode="auto">
          <a:noFill/>
          <a:ln>
            <a:solidFill>
              <a:srgbClr val="000000"/>
            </a:solidFill>
            <a:miter lim="800000"/>
            <a:headEnd/>
            <a:tailEnd/>
          </a:ln>
        </p:spPr>
      </p:sp>
      <p:sp>
        <p:nvSpPr>
          <p:cNvPr id="1280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20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53056-49E4-47AB-9336-D8A90F12C446}" type="slidenum">
              <a:rPr lang="de-DE" smtClean="0"/>
              <a:pPr fontAlgn="base">
                <a:spcBef>
                  <a:spcPct val="0"/>
                </a:spcBef>
                <a:spcAft>
                  <a:spcPct val="0"/>
                </a:spcAft>
                <a:defRPr/>
              </a:pPr>
              <a:t>73</a:t>
            </a:fld>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bwMode="auto">
          <a:noFill/>
          <a:ln>
            <a:solidFill>
              <a:srgbClr val="000000"/>
            </a:solidFill>
            <a:miter lim="800000"/>
            <a:headEnd/>
            <a:tailEnd/>
          </a:ln>
        </p:spPr>
      </p:sp>
      <p:sp>
        <p:nvSpPr>
          <p:cNvPr id="1280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20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53056-49E4-47AB-9336-D8A90F12C446}" type="slidenum">
              <a:rPr lang="de-DE" smtClean="0"/>
              <a:pPr fontAlgn="base">
                <a:spcBef>
                  <a:spcPct val="0"/>
                </a:spcBef>
                <a:spcAft>
                  <a:spcPct val="0"/>
                </a:spcAft>
                <a:defRPr/>
              </a:pPr>
              <a:t>74</a:t>
            </a:fld>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bwMode="auto">
          <a:noFill/>
          <a:ln>
            <a:solidFill>
              <a:srgbClr val="000000"/>
            </a:solidFill>
            <a:miter lim="800000"/>
            <a:headEnd/>
            <a:tailEnd/>
          </a:ln>
        </p:spPr>
      </p:sp>
      <p:sp>
        <p:nvSpPr>
          <p:cNvPr id="1290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41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9164A-D68D-4858-BCE1-730011FE453E}" type="slidenum">
              <a:rPr lang="de-DE" smtClean="0"/>
              <a:pPr fontAlgn="base">
                <a:spcBef>
                  <a:spcPct val="0"/>
                </a:spcBef>
                <a:spcAft>
                  <a:spcPct val="0"/>
                </a:spcAft>
                <a:defRPr/>
              </a:pPr>
              <a:t>75</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noFill/>
          <a:ln>
            <a:solidFill>
              <a:srgbClr val="000000"/>
            </a:solidFill>
            <a:miter lim="800000"/>
            <a:headEnd/>
            <a:tailEnd/>
          </a:ln>
        </p:spPr>
      </p:sp>
      <p:sp>
        <p:nvSpPr>
          <p:cNvPr id="61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4BEF5-034B-475D-9DFC-64E6C45F2779}"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235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B8208-BC73-44AE-B6B8-F6445AA2F7ED}" type="slidenum">
              <a:rPr lang="de-DE" smtClean="0"/>
              <a:pPr fontAlgn="base">
                <a:spcBef>
                  <a:spcPct val="0"/>
                </a:spcBef>
                <a:spcAft>
                  <a:spcPct val="0"/>
                </a:spcAft>
                <a:defRPr/>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7244EE4-8D2B-45E2-A8B0-8335498FBD44}" type="datetimeFigureOut">
              <a:rPr lang="de-DE"/>
              <a:pPr>
                <a:defRPr/>
              </a:pPr>
              <a:t>19.11.2015</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E8B491E-041E-4888-A9F1-4B8DC2548F55}" type="slidenum">
              <a:rPr lang="de-DE"/>
              <a:pPr>
                <a:defRPr/>
              </a:pPr>
              <a:t>‹Nr.›</a:t>
            </a:fld>
            <a:endParaRPr lang="de-DE"/>
          </a:p>
        </p:txBody>
      </p:sp>
      <p:pic>
        <p:nvPicPr>
          <p:cNvPr id="6" name="Grafik 11" descr="mswr_1.gif"/>
          <p:cNvPicPr>
            <a:picLocks noChangeAspect="1"/>
          </p:cNvPicPr>
          <p:nvPr userDrawn="1"/>
        </p:nvPicPr>
        <p:blipFill>
          <a:blip r:embed="rId2" cstate="print"/>
          <a:srcRect/>
          <a:stretch>
            <a:fillRect/>
          </a:stretch>
        </p:blipFill>
        <p:spPr bwMode="auto">
          <a:xfrm>
            <a:off x="0" y="0"/>
            <a:ext cx="9144000" cy="1143000"/>
          </a:xfrm>
          <a:prstGeom prst="rect">
            <a:avLst/>
          </a:prstGeom>
          <a:noFill/>
          <a:ln w="9525">
            <a:noFill/>
            <a:miter lim="800000"/>
            <a:headEnd/>
            <a:tailEnd/>
          </a:ln>
        </p:spPr>
      </p:pic>
      <p:sp>
        <p:nvSpPr>
          <p:cNvPr id="5" name="Titel 1"/>
          <p:cNvSpPr txBox="1">
            <a:spLocks/>
          </p:cNvSpPr>
          <p:nvPr userDrawn="1"/>
        </p:nvSpPr>
        <p:spPr bwMode="auto">
          <a:xfrm>
            <a:off x="6770612" y="571500"/>
            <a:ext cx="3201988" cy="5715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Arial" charset="0"/>
                <a:ea typeface="+mj-ea"/>
                <a:cs typeface="Arial" charset="0"/>
              </a:rPr>
              <a:t>Interpolation of MOS forecasts </a:t>
            </a:r>
            <a:br>
              <a:rPr kumimoji="0" lang="en-US" sz="1200" b="0" i="0" u="none" strike="noStrike" kern="1200" cap="none" spc="0" normalizeH="0" baseline="0" noProof="0" dirty="0" smtClean="0">
                <a:ln>
                  <a:noFill/>
                </a:ln>
                <a:solidFill>
                  <a:schemeClr val="bg1"/>
                </a:solidFill>
                <a:effectLst/>
                <a:uLnTx/>
                <a:uFillTx/>
                <a:latin typeface="Arial" charset="0"/>
                <a:ea typeface="+mj-ea"/>
                <a:cs typeface="Arial" charset="0"/>
              </a:rPr>
            </a:br>
            <a:r>
              <a:rPr kumimoji="0" lang="en-US" sz="1200" b="0" i="0" u="none" strike="noStrike" kern="1200" cap="none" spc="0" normalizeH="0" baseline="0" noProof="0" dirty="0" smtClean="0">
                <a:ln>
                  <a:noFill/>
                </a:ln>
                <a:solidFill>
                  <a:schemeClr val="bg1"/>
                </a:solidFill>
                <a:effectLst/>
                <a:uLnTx/>
                <a:uFillTx/>
                <a:latin typeface="Arial" charset="0"/>
                <a:ea typeface="+mj-ea"/>
                <a:cs typeface="Arial" charset="0"/>
              </a:rPr>
              <a:t>Klaus </a:t>
            </a:r>
            <a:r>
              <a:rPr kumimoji="0" lang="en-US" sz="1200" b="0" i="0" u="none" strike="noStrike" kern="1200" cap="none" spc="0" normalizeH="0" baseline="0" noProof="0" dirty="0" err="1" smtClean="0">
                <a:ln>
                  <a:noFill/>
                </a:ln>
                <a:solidFill>
                  <a:schemeClr val="bg1"/>
                </a:solidFill>
                <a:effectLst/>
                <a:uLnTx/>
                <a:uFillTx/>
                <a:latin typeface="Arial" charset="0"/>
                <a:ea typeface="+mj-ea"/>
                <a:cs typeface="Arial" charset="0"/>
              </a:rPr>
              <a:t>Knüpffer</a:t>
            </a:r>
            <a:r>
              <a:rPr kumimoji="0" lang="en-US" sz="1200" b="0" i="0" u="none" strike="noStrike" kern="1200" cap="none" spc="0" normalizeH="0" baseline="0" noProof="0" dirty="0" smtClean="0">
                <a:ln>
                  <a:noFill/>
                </a:ln>
                <a:solidFill>
                  <a:schemeClr val="bg1"/>
                </a:solidFill>
                <a:effectLst/>
                <a:uLnTx/>
                <a:uFillTx/>
                <a:latin typeface="Arial" charset="0"/>
                <a:ea typeface="+mj-ea"/>
                <a:cs typeface="Arial" charset="0"/>
              </a:rPr>
              <a:t>, 05. Jan 2015</a:t>
            </a:r>
          </a:p>
        </p:txBody>
      </p:sp>
      <p:pic>
        <p:nvPicPr>
          <p:cNvPr id="7" name="Grafik 8" descr="bar.gif"/>
          <p:cNvPicPr>
            <a:picLocks noChangeAspect="1"/>
          </p:cNvPicPr>
          <p:nvPr userDrawn="1"/>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8" name="Grafik 13" descr="bar.gif"/>
          <p:cNvPicPr>
            <a:picLocks noChangeAspect="1"/>
          </p:cNvPicPr>
          <p:nvPr userDrawn="1"/>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alpha val="20000"/>
          </a:srgbClr>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F0699FF-8A55-45CD-9E31-0B061FC32EBC}" type="datetimeFigureOut">
              <a:rPr lang="de-DE"/>
              <a:pPr>
                <a:defRPr/>
              </a:pPr>
              <a:t>19.11.2015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46C5D3C-09DE-4C1E-B393-E78D6B6D8D34}" type="slidenum">
              <a:rPr lang="de-DE"/>
              <a:pPr>
                <a:defRPr/>
              </a:pPr>
              <a:t>‹Nr.›</a:t>
            </a:fld>
            <a:endParaRPr lang="de-DE"/>
          </a:p>
        </p:txBody>
      </p:sp>
    </p:spTree>
  </p:cSld>
  <p:clrMap bg1="dk1" tx1="lt1" bg2="dk2" tx2="lt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Grafik 11" descr="mswr_1.gif"/>
          <p:cNvPicPr>
            <a:picLocks noChangeAspect="1"/>
          </p:cNvPicPr>
          <p:nvPr/>
        </p:nvPicPr>
        <p:blipFill>
          <a:blip r:embed="rId3" cstate="print"/>
          <a:srcRect/>
          <a:stretch>
            <a:fillRect/>
          </a:stretch>
        </p:blipFill>
        <p:spPr bwMode="auto">
          <a:xfrm>
            <a:off x="0" y="0"/>
            <a:ext cx="9144000" cy="1143000"/>
          </a:xfrm>
          <a:prstGeom prst="rect">
            <a:avLst/>
          </a:prstGeom>
          <a:noFill/>
          <a:ln w="9525">
            <a:noFill/>
            <a:miter lim="800000"/>
            <a:headEnd/>
            <a:tailEnd/>
          </a:ln>
        </p:spPr>
      </p:pic>
      <p:pic>
        <p:nvPicPr>
          <p:cNvPr id="2052" name="Grafik 13" descr="bar.gif"/>
          <p:cNvPicPr>
            <a:picLocks noChangeAspect="1"/>
          </p:cNvPicPr>
          <p:nvPr/>
        </p:nvPicPr>
        <p:blipFill>
          <a:blip r:embed="rId4" cstate="print"/>
          <a:srcRect/>
          <a:stretch>
            <a:fillRect/>
          </a:stretch>
        </p:blipFill>
        <p:spPr bwMode="auto">
          <a:xfrm>
            <a:off x="0" y="6286500"/>
            <a:ext cx="9144000" cy="71438"/>
          </a:xfrm>
          <a:prstGeom prst="rect">
            <a:avLst/>
          </a:prstGeom>
          <a:noFill/>
          <a:ln w="9525">
            <a:noFill/>
            <a:miter lim="800000"/>
            <a:headEnd/>
            <a:tailEnd/>
          </a:ln>
        </p:spPr>
      </p:pic>
      <p:sp>
        <p:nvSpPr>
          <p:cNvPr id="2053" name="Textfeld 6"/>
          <p:cNvSpPr txBox="1">
            <a:spLocks noChangeArrowheads="1"/>
          </p:cNvSpPr>
          <p:nvPr/>
        </p:nvSpPr>
        <p:spPr bwMode="auto">
          <a:xfrm>
            <a:off x="214313" y="2143125"/>
            <a:ext cx="8501062" cy="2062103"/>
          </a:xfrm>
          <a:prstGeom prst="rect">
            <a:avLst/>
          </a:prstGeom>
          <a:noFill/>
          <a:ln w="9525">
            <a:noFill/>
            <a:miter lim="800000"/>
            <a:headEnd/>
            <a:tailEnd/>
          </a:ln>
        </p:spPr>
        <p:txBody>
          <a:bodyPr>
            <a:spAutoFit/>
          </a:bodyPr>
          <a:lstStyle/>
          <a:p>
            <a:pPr algn="ctr"/>
            <a:r>
              <a:rPr lang="de-DE" altLang="de-DE" sz="4000" b="1" dirty="0">
                <a:solidFill>
                  <a:schemeClr val="bg1"/>
                </a:solidFill>
                <a:cs typeface="Arial" charset="0"/>
              </a:rPr>
              <a:t>Interpolation </a:t>
            </a:r>
            <a:r>
              <a:rPr lang="de-DE" altLang="de-DE" sz="4000" b="1" dirty="0" err="1">
                <a:solidFill>
                  <a:schemeClr val="bg1"/>
                </a:solidFill>
                <a:cs typeface="Arial" charset="0"/>
              </a:rPr>
              <a:t>of</a:t>
            </a:r>
            <a:r>
              <a:rPr lang="de-DE" altLang="de-DE" sz="4000" b="1" dirty="0">
                <a:solidFill>
                  <a:schemeClr val="bg1"/>
                </a:solidFill>
                <a:cs typeface="Arial" charset="0"/>
              </a:rPr>
              <a:t> MOS </a:t>
            </a:r>
            <a:r>
              <a:rPr lang="en-US" altLang="de-DE" sz="4000" b="1" dirty="0" smtClean="0">
                <a:solidFill>
                  <a:schemeClr val="bg1"/>
                </a:solidFill>
                <a:cs typeface="Arial" charset="0"/>
              </a:rPr>
              <a:t>forecasts</a:t>
            </a:r>
          </a:p>
          <a:p>
            <a:pPr algn="ctr"/>
            <a:r>
              <a:rPr lang="en-US" altLang="de-DE" dirty="0" smtClean="0">
                <a:solidFill>
                  <a:schemeClr val="bg1"/>
                </a:solidFill>
                <a:cs typeface="Arial" charset="0"/>
              </a:rPr>
              <a:t>  </a:t>
            </a:r>
            <a:r>
              <a:rPr lang="en-US" altLang="de-DE" sz="2000" dirty="0" smtClean="0">
                <a:solidFill>
                  <a:schemeClr val="bg1"/>
                </a:solidFill>
                <a:cs typeface="Arial" charset="0"/>
              </a:rPr>
              <a:t>- based on MOS coefficient (not forecast) interpolation -</a:t>
            </a:r>
            <a:r>
              <a:rPr lang="en-US" altLang="de-DE" dirty="0" smtClean="0">
                <a:solidFill>
                  <a:schemeClr val="bg1"/>
                </a:solidFill>
                <a:cs typeface="Arial" charset="0"/>
              </a:rPr>
              <a:t/>
            </a:r>
            <a:br>
              <a:rPr lang="en-US" altLang="de-DE" dirty="0" smtClean="0">
                <a:solidFill>
                  <a:schemeClr val="bg1"/>
                </a:solidFill>
                <a:cs typeface="Arial" charset="0"/>
              </a:rPr>
            </a:br>
            <a:endParaRPr lang="en-US" altLang="de-DE" dirty="0">
              <a:solidFill>
                <a:schemeClr val="bg1"/>
              </a:solidFill>
              <a:cs typeface="Arial" charset="0"/>
            </a:endParaRPr>
          </a:p>
          <a:p>
            <a:pPr algn="ctr"/>
            <a:endParaRPr lang="de-DE" altLang="de-DE" dirty="0">
              <a:solidFill>
                <a:schemeClr val="bg1"/>
              </a:solidFill>
              <a:cs typeface="Arial" charset="0"/>
            </a:endParaRPr>
          </a:p>
          <a:p>
            <a:pPr algn="ctr"/>
            <a:r>
              <a:rPr lang="de-DE" altLang="de-DE" sz="3200" dirty="0">
                <a:solidFill>
                  <a:schemeClr val="bg1"/>
                </a:solidFill>
                <a:cs typeface="Arial" charset="0"/>
              </a:rPr>
              <a:t>Klaus Knüpffer</a:t>
            </a:r>
          </a:p>
        </p:txBody>
      </p:sp>
      <p:pic>
        <p:nvPicPr>
          <p:cNvPr id="2054" name="Picture 8" descr="http://blogs.fit.edu/wp-content/uploads/2012/06/noaa.png"/>
          <p:cNvPicPr>
            <a:picLocks noChangeAspect="1" noChangeArrowheads="1"/>
          </p:cNvPicPr>
          <p:nvPr/>
        </p:nvPicPr>
        <p:blipFill>
          <a:blip r:embed="rId5" cstate="print"/>
          <a:srcRect/>
          <a:stretch>
            <a:fillRect/>
          </a:stretch>
        </p:blipFill>
        <p:spPr bwMode="auto">
          <a:xfrm>
            <a:off x="3779838" y="4437063"/>
            <a:ext cx="1079500" cy="1079500"/>
          </a:xfrm>
          <a:prstGeom prst="rect">
            <a:avLst/>
          </a:prstGeom>
          <a:noFill/>
          <a:ln w="9525">
            <a:noFill/>
            <a:miter lim="800000"/>
            <a:headEnd/>
            <a:tailEnd/>
          </a:ln>
        </p:spPr>
      </p:pic>
      <p:sp>
        <p:nvSpPr>
          <p:cNvPr id="9" name="Textfeld 8"/>
          <p:cNvSpPr txBox="1"/>
          <p:nvPr/>
        </p:nvSpPr>
        <p:spPr>
          <a:xfrm>
            <a:off x="3779838" y="5661025"/>
            <a:ext cx="1171575" cy="307975"/>
          </a:xfrm>
          <a:prstGeom prst="rect">
            <a:avLst/>
          </a:prstGeom>
          <a:noFill/>
        </p:spPr>
        <p:txBody>
          <a:bodyPr wrap="none">
            <a:spAutoFit/>
          </a:bodyPr>
          <a:lstStyle/>
          <a:p>
            <a:pPr>
              <a:defRPr/>
            </a:pPr>
            <a:r>
              <a:rPr lang="de-DE" sz="1400" dirty="0">
                <a:solidFill>
                  <a:schemeClr val="bg1">
                    <a:lumMod val="85000"/>
                    <a:lumOff val="15000"/>
                  </a:schemeClr>
                </a:solidFill>
              </a:rPr>
              <a:t>NOAA, MDL</a:t>
            </a:r>
          </a:p>
        </p:txBody>
      </p:sp>
      <p:sp>
        <p:nvSpPr>
          <p:cNvPr id="11" name="Textfeld 10"/>
          <p:cNvSpPr txBox="1"/>
          <p:nvPr/>
        </p:nvSpPr>
        <p:spPr>
          <a:xfrm>
            <a:off x="280988" y="6443663"/>
            <a:ext cx="2300630" cy="369332"/>
          </a:xfrm>
          <a:prstGeom prst="rect">
            <a:avLst/>
          </a:prstGeom>
          <a:noFill/>
        </p:spPr>
        <p:txBody>
          <a:bodyPr wrap="none">
            <a:spAutoFit/>
          </a:bodyPr>
          <a:lstStyle/>
          <a:p>
            <a:pPr>
              <a:defRPr/>
            </a:pPr>
            <a:r>
              <a:rPr lang="de-DE" dirty="0" smtClean="0">
                <a:solidFill>
                  <a:schemeClr val="bg1">
                    <a:lumMod val="85000"/>
                    <a:lumOff val="15000"/>
                  </a:schemeClr>
                </a:solidFill>
              </a:rPr>
              <a:t>Phoenix, 05.01.2015</a:t>
            </a:r>
            <a:endParaRPr lang="de-DE"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123728" y="2852936"/>
            <a:ext cx="2952328" cy="1008112"/>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de-DE" sz="2400" b="1" dirty="0" smtClean="0">
                <a:solidFill>
                  <a:schemeClr val="bg1"/>
                </a:solidFill>
                <a:cs typeface="Arial" charset="0"/>
              </a:rPr>
              <a:t>RV(MOS,DMO) = 50%</a:t>
            </a:r>
            <a:br>
              <a:rPr lang="en-US" altLang="de-DE" sz="2400" b="1" dirty="0" smtClean="0">
                <a:solidFill>
                  <a:schemeClr val="bg1"/>
                </a:solidFill>
                <a:cs typeface="Arial" charset="0"/>
              </a:rPr>
            </a:br>
            <a:r>
              <a:rPr lang="en-US" altLang="de-DE" sz="2400" b="1" dirty="0" smtClean="0">
                <a:solidFill>
                  <a:schemeClr val="bg1"/>
                </a:solidFill>
                <a:cs typeface="Arial" charset="0"/>
              </a:rPr>
              <a:t>RV(</a:t>
            </a:r>
            <a:r>
              <a:rPr lang="en-US" altLang="de-DE" sz="2400" b="1" dirty="0" err="1" smtClean="0">
                <a:solidFill>
                  <a:schemeClr val="bg1"/>
                </a:solidFill>
                <a:cs typeface="Arial" charset="0"/>
              </a:rPr>
              <a:t>MOS,Kal</a:t>
            </a:r>
            <a:r>
              <a:rPr lang="en-US" altLang="de-DE" sz="2400" b="1" dirty="0" smtClean="0">
                <a:solidFill>
                  <a:schemeClr val="bg1"/>
                </a:solidFill>
                <a:cs typeface="Arial" charset="0"/>
              </a:rPr>
              <a:t>) = 25%</a:t>
            </a:r>
          </a:p>
        </p:txBody>
      </p:sp>
      <p:sp>
        <p:nvSpPr>
          <p:cNvPr id="7173" name="Textfeld 6"/>
          <p:cNvSpPr txBox="1">
            <a:spLocks noChangeArrowheads="1"/>
          </p:cNvSpPr>
          <p:nvPr/>
        </p:nvSpPr>
        <p:spPr bwMode="auto">
          <a:xfrm>
            <a:off x="467544" y="1406386"/>
            <a:ext cx="8208912" cy="1323439"/>
          </a:xfrm>
          <a:prstGeom prst="rect">
            <a:avLst/>
          </a:prstGeom>
          <a:noFill/>
          <a:ln w="9525">
            <a:noFill/>
            <a:miter lim="800000"/>
            <a:headEnd/>
            <a:tailEnd/>
          </a:ln>
        </p:spPr>
        <p:txBody>
          <a:bodyPr wrap="square">
            <a:spAutoFit/>
          </a:bodyPr>
          <a:lstStyle/>
          <a:p>
            <a:r>
              <a:rPr lang="en-US" altLang="de-DE" sz="2400" b="1" u="sng" dirty="0" smtClean="0">
                <a:solidFill>
                  <a:srgbClr val="FF0000"/>
                </a:solidFill>
                <a:cs typeface="Arial" charset="0"/>
              </a:rPr>
              <a:t>2. How to bring the benefit of MOS to the area?</a:t>
            </a:r>
          </a:p>
          <a:p>
            <a:endParaRPr lang="en-US" altLang="de-DE" sz="2400" b="1" dirty="0" smtClean="0">
              <a:solidFill>
                <a:schemeClr val="bg1"/>
              </a:solidFill>
              <a:cs typeface="Arial" charset="0"/>
            </a:endParaRPr>
          </a:p>
          <a:p>
            <a:r>
              <a:rPr lang="en-US" altLang="de-DE" sz="1600" b="1" dirty="0" smtClean="0">
                <a:solidFill>
                  <a:schemeClr val="bg1"/>
                </a:solidFill>
                <a:cs typeface="Arial" charset="0"/>
              </a:rPr>
              <a:t>The benefit of MOS as compared to DMO and adaptive Bias correction (</a:t>
            </a:r>
            <a:r>
              <a:rPr lang="en-US" altLang="de-DE" sz="1600" b="1" dirty="0" err="1" smtClean="0">
                <a:solidFill>
                  <a:schemeClr val="bg1"/>
                </a:solidFill>
                <a:cs typeface="Arial" charset="0"/>
              </a:rPr>
              <a:t>Kal</a:t>
            </a:r>
            <a:r>
              <a:rPr lang="en-US" altLang="de-DE" sz="1600" b="1" dirty="0" smtClean="0">
                <a:solidFill>
                  <a:schemeClr val="bg1"/>
                </a:solidFill>
                <a:cs typeface="Arial" charset="0"/>
              </a:rPr>
              <a:t>) is according to </a:t>
            </a:r>
            <a:r>
              <a:rPr lang="en-US" altLang="de-DE" sz="1600" b="1" dirty="0" err="1" smtClean="0">
                <a:solidFill>
                  <a:schemeClr val="bg1"/>
                </a:solidFill>
                <a:cs typeface="Arial" charset="0"/>
              </a:rPr>
              <a:t>MSwr</a:t>
            </a:r>
            <a:r>
              <a:rPr lang="en-US" altLang="de-DE" sz="1600" b="1" dirty="0" smtClean="0">
                <a:solidFill>
                  <a:schemeClr val="bg1"/>
                </a:solidFill>
                <a:cs typeface="Arial" charset="0"/>
              </a:rPr>
              <a:t> state of knowledge:</a:t>
            </a:r>
            <a:endParaRPr lang="en-US" altLang="de-DE" sz="1600" b="1" dirty="0">
              <a:solidFill>
                <a:schemeClr val="bg1"/>
              </a:solidFill>
              <a:cs typeface="Arial" charset="0"/>
            </a:endParaRPr>
          </a:p>
        </p:txBody>
      </p:sp>
      <p:sp>
        <p:nvSpPr>
          <p:cNvPr id="8" name="Textfeld 7"/>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
        <p:nvSpPr>
          <p:cNvPr id="10" name="Rechteck 9"/>
          <p:cNvSpPr/>
          <p:nvPr/>
        </p:nvSpPr>
        <p:spPr>
          <a:xfrm>
            <a:off x="611560" y="4005064"/>
            <a:ext cx="8280920" cy="1477328"/>
          </a:xfrm>
          <a:prstGeom prst="rect">
            <a:avLst/>
          </a:prstGeom>
        </p:spPr>
        <p:txBody>
          <a:bodyPr wrap="square">
            <a:spAutoFit/>
          </a:bodyPr>
          <a:lstStyle/>
          <a:p>
            <a:r>
              <a:rPr lang="en-US" sz="1500" b="1" dirty="0" smtClean="0">
                <a:solidFill>
                  <a:schemeClr val="bg1"/>
                </a:solidFill>
              </a:rPr>
              <a:t>At NCEP we were told that there is a negative RV(</a:t>
            </a:r>
            <a:r>
              <a:rPr lang="en-US" sz="1500" b="1" dirty="0" err="1" smtClean="0">
                <a:solidFill>
                  <a:schemeClr val="bg1"/>
                </a:solidFill>
              </a:rPr>
              <a:t>MOS,Kal</a:t>
            </a:r>
            <a:r>
              <a:rPr lang="en-US" sz="1500" b="1" dirty="0" smtClean="0">
                <a:solidFill>
                  <a:schemeClr val="bg1"/>
                </a:solidFill>
              </a:rPr>
              <a:t>).</a:t>
            </a:r>
          </a:p>
          <a:p>
            <a:endParaRPr lang="en-US" sz="1500" b="1" dirty="0" smtClean="0">
              <a:solidFill>
                <a:schemeClr val="bg1"/>
              </a:solidFill>
            </a:endParaRPr>
          </a:p>
          <a:p>
            <a:r>
              <a:rPr lang="en-US" sz="1500" b="1" i="1" dirty="0" smtClean="0">
                <a:solidFill>
                  <a:schemeClr val="bg1"/>
                </a:solidFill>
              </a:rPr>
              <a:t>The solution of this contradiction is:</a:t>
            </a:r>
            <a:br>
              <a:rPr lang="en-US" sz="1500" b="1" i="1" dirty="0" smtClean="0">
                <a:solidFill>
                  <a:schemeClr val="bg1"/>
                </a:solidFill>
              </a:rPr>
            </a:br>
            <a:r>
              <a:rPr lang="en-US" sz="1500" b="1" dirty="0" smtClean="0">
                <a:solidFill>
                  <a:schemeClr val="bg1"/>
                </a:solidFill>
              </a:rPr>
              <a:t/>
            </a:r>
            <a:br>
              <a:rPr lang="en-US" sz="1500" b="1" dirty="0" smtClean="0">
                <a:solidFill>
                  <a:schemeClr val="bg1"/>
                </a:solidFill>
              </a:rPr>
            </a:br>
            <a:r>
              <a:rPr lang="en-US" sz="1500" b="1" dirty="0" err="1" smtClean="0">
                <a:solidFill>
                  <a:schemeClr val="bg1"/>
                </a:solidFill>
              </a:rPr>
              <a:t>Kal</a:t>
            </a:r>
            <a:r>
              <a:rPr lang="en-US" sz="1500" b="1" dirty="0" smtClean="0">
                <a:solidFill>
                  <a:schemeClr val="bg1"/>
                </a:solidFill>
              </a:rPr>
              <a:t> is optimized with RTMA (=OA: Objective Analysis) as 'Truth'.</a:t>
            </a:r>
            <a:br>
              <a:rPr lang="en-US" sz="1500" b="1" dirty="0" smtClean="0">
                <a:solidFill>
                  <a:schemeClr val="bg1"/>
                </a:solidFill>
              </a:rPr>
            </a:br>
            <a:r>
              <a:rPr lang="en-US" sz="1500" b="1" dirty="0" smtClean="0">
                <a:solidFill>
                  <a:schemeClr val="bg1"/>
                </a:solidFill>
              </a:rPr>
              <a:t>MOS is optimized with Station Observations as 'Truth'.</a:t>
            </a:r>
            <a:endParaRPr lang="de-DE" sz="1500" b="1" dirty="0">
              <a:solidFill>
                <a:schemeClr val="bg1"/>
              </a:solidFill>
            </a:endParaRPr>
          </a:p>
        </p:txBody>
      </p:sp>
      <p:sp>
        <p:nvSpPr>
          <p:cNvPr id="13" name="Pfeil nach rechts 12"/>
          <p:cNvSpPr/>
          <p:nvPr/>
        </p:nvSpPr>
        <p:spPr>
          <a:xfrm>
            <a:off x="683568" y="5651955"/>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75656" y="5651956"/>
            <a:ext cx="6696744" cy="369332"/>
          </a:xfrm>
          <a:prstGeom prst="rect">
            <a:avLst/>
          </a:prstGeom>
        </p:spPr>
        <p:txBody>
          <a:bodyPr wrap="square">
            <a:spAutoFit/>
          </a:bodyPr>
          <a:lstStyle/>
          <a:p>
            <a:r>
              <a:rPr lang="en-US" b="1" dirty="0" smtClean="0">
                <a:solidFill>
                  <a:schemeClr val="bg2">
                    <a:lumMod val="50000"/>
                  </a:schemeClr>
                </a:solidFill>
              </a:rPr>
              <a:t>This leads to misleading conclusions and </a:t>
            </a:r>
            <a:r>
              <a:rPr lang="en-US" b="1" u="sng" dirty="0" smtClean="0">
                <a:solidFill>
                  <a:srgbClr val="C00000"/>
                </a:solidFill>
              </a:rPr>
              <a:t>wrong strategies</a:t>
            </a:r>
            <a:r>
              <a:rPr lang="en-US" b="1" dirty="0" smtClean="0">
                <a:solidFill>
                  <a:schemeClr val="bg2">
                    <a:lumMod val="50000"/>
                  </a:schemeClr>
                </a:solidFill>
              </a:rPr>
              <a:t>.</a:t>
            </a:r>
            <a:endParaRPr lang="de-DE"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1772816"/>
            <a:ext cx="8280920" cy="2062103"/>
          </a:xfrm>
          <a:prstGeom prst="rect">
            <a:avLst/>
          </a:prstGeom>
        </p:spPr>
        <p:txBody>
          <a:bodyPr wrap="square">
            <a:spAutoFit/>
          </a:bodyPr>
          <a:lstStyle/>
          <a:p>
            <a:r>
              <a:rPr lang="en-US" sz="1600" b="1" dirty="0" smtClean="0">
                <a:solidFill>
                  <a:schemeClr val="bg1"/>
                </a:solidFill>
              </a:rPr>
              <a:t>There are different experiences at MDL and </a:t>
            </a:r>
            <a:r>
              <a:rPr lang="en-US" sz="1600" b="1" dirty="0" err="1" smtClean="0">
                <a:solidFill>
                  <a:schemeClr val="bg1"/>
                </a:solidFill>
              </a:rPr>
              <a:t>MSwr</a:t>
            </a:r>
            <a:r>
              <a:rPr lang="en-US" sz="1600" b="1" dirty="0" smtClean="0">
                <a:solidFill>
                  <a:schemeClr val="bg1"/>
                </a:solidFill>
              </a:rPr>
              <a:t> regarding RV(</a:t>
            </a:r>
            <a:r>
              <a:rPr lang="en-US" sz="1600" b="1" dirty="0" err="1" smtClean="0">
                <a:solidFill>
                  <a:schemeClr val="bg1"/>
                </a:solidFill>
              </a:rPr>
              <a:t>MOS,Kal</a:t>
            </a:r>
            <a:r>
              <a:rPr lang="en-US" sz="1600" b="1" dirty="0" smtClean="0">
                <a:solidFill>
                  <a:schemeClr val="bg1"/>
                </a:solidFill>
              </a:rPr>
              <a:t>) = 25%.</a:t>
            </a:r>
          </a:p>
          <a:p>
            <a:endParaRPr lang="en-US" sz="1600" b="1" dirty="0" smtClean="0">
              <a:solidFill>
                <a:schemeClr val="bg1"/>
              </a:solidFill>
            </a:endParaRPr>
          </a:p>
          <a:p>
            <a:r>
              <a:rPr lang="en-US" sz="1600" b="1" dirty="0" smtClean="0">
                <a:solidFill>
                  <a:schemeClr val="bg1"/>
                </a:solidFill>
              </a:rPr>
              <a:t>Bob </a:t>
            </a:r>
            <a:r>
              <a:rPr lang="en-US" sz="1600" b="1" dirty="0" err="1" smtClean="0">
                <a:solidFill>
                  <a:schemeClr val="bg1"/>
                </a:solidFill>
              </a:rPr>
              <a:t>Glahn</a:t>
            </a:r>
            <a:r>
              <a:rPr lang="en-US" sz="1600" b="1" dirty="0" smtClean="0">
                <a:solidFill>
                  <a:schemeClr val="bg1"/>
                </a:solidFill>
              </a:rPr>
              <a:t>, 2014: </a:t>
            </a:r>
            <a:r>
              <a:rPr lang="en-US" sz="1600" b="1" i="1" dirty="0" smtClean="0">
                <a:solidFill>
                  <a:schemeClr val="bg1"/>
                </a:solidFill>
              </a:rPr>
              <a:t>'Determining an Optimal Decay Factor for Bias-Correcting MOS Temperature and </a:t>
            </a:r>
            <a:r>
              <a:rPr lang="en-US" sz="1600" b="1" i="1" dirty="0" err="1" smtClean="0">
                <a:solidFill>
                  <a:schemeClr val="bg1"/>
                </a:solidFill>
              </a:rPr>
              <a:t>Dewpoint</a:t>
            </a:r>
            <a:r>
              <a:rPr lang="en-US" sz="1600" b="1" i="1" dirty="0" smtClean="0">
                <a:solidFill>
                  <a:schemeClr val="bg1"/>
                </a:solidFill>
              </a:rPr>
              <a:t> Forecasts</a:t>
            </a:r>
            <a:r>
              <a:rPr lang="en-US" sz="1600" b="1" dirty="0" smtClean="0">
                <a:solidFill>
                  <a:schemeClr val="bg1"/>
                </a:solidFill>
              </a:rPr>
              <a:t>': </a:t>
            </a:r>
          </a:p>
          <a:p>
            <a:endParaRPr lang="en-US" sz="1600" b="1" dirty="0" smtClean="0">
              <a:solidFill>
                <a:schemeClr val="bg1"/>
              </a:solidFill>
            </a:endParaRPr>
          </a:p>
          <a:p>
            <a:r>
              <a:rPr lang="en-US" sz="1600" b="1" dirty="0" smtClean="0">
                <a:solidFill>
                  <a:schemeClr val="bg1"/>
                </a:solidFill>
              </a:rPr>
              <a:t>'Today, NWP does produce these weather elements directly, and their accuracy makes them prime predictors in the MOS equations. Even so, NWP forecasts can be improved by </a:t>
            </a:r>
            <a:r>
              <a:rPr lang="en-US" sz="1600" b="1" dirty="0" err="1" smtClean="0">
                <a:solidFill>
                  <a:schemeClr val="bg1"/>
                </a:solidFill>
              </a:rPr>
              <a:t>postprocessing</a:t>
            </a:r>
            <a:r>
              <a:rPr lang="en-US" sz="1600" b="1" dirty="0" smtClean="0">
                <a:solidFill>
                  <a:schemeClr val="bg1"/>
                </a:solidFill>
              </a:rPr>
              <a:t>, and in particular the NWP forecasts have biases...‘</a:t>
            </a:r>
            <a:endParaRPr lang="de-DE" sz="1600" b="1" dirty="0">
              <a:solidFill>
                <a:schemeClr val="bg1"/>
              </a:solidFill>
            </a:endParaRPr>
          </a:p>
        </p:txBody>
      </p:sp>
      <p:sp>
        <p:nvSpPr>
          <p:cNvPr id="7" name="Eingekerbter Pfeil nach rechts 6"/>
          <p:cNvSpPr/>
          <p:nvPr/>
        </p:nvSpPr>
        <p:spPr>
          <a:xfrm>
            <a:off x="611560" y="4365104"/>
            <a:ext cx="576064" cy="288032"/>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259632" y="4356393"/>
            <a:ext cx="7128792" cy="584775"/>
          </a:xfrm>
          <a:prstGeom prst="rect">
            <a:avLst/>
          </a:prstGeom>
        </p:spPr>
        <p:txBody>
          <a:bodyPr wrap="square">
            <a:spAutoFit/>
          </a:bodyPr>
          <a:lstStyle/>
          <a:p>
            <a:r>
              <a:rPr lang="en-US" sz="1600" b="1" dirty="0" smtClean="0">
                <a:solidFill>
                  <a:schemeClr val="bg1"/>
                </a:solidFill>
              </a:rPr>
              <a:t>MDL : Increasing efforts in bias correction of DMO</a:t>
            </a:r>
            <a:br>
              <a:rPr lang="en-US" sz="1600" b="1" dirty="0" smtClean="0">
                <a:solidFill>
                  <a:schemeClr val="bg1"/>
                </a:solidFill>
              </a:rPr>
            </a:br>
            <a:r>
              <a:rPr lang="en-US" sz="1600" b="1" dirty="0" smtClean="0">
                <a:solidFill>
                  <a:schemeClr val="bg1"/>
                </a:solidFill>
              </a:rPr>
              <a:t>           - Comment </a:t>
            </a:r>
            <a:r>
              <a:rPr lang="en-US" sz="1600" b="1" dirty="0" err="1" smtClean="0">
                <a:solidFill>
                  <a:schemeClr val="bg1"/>
                </a:solidFill>
              </a:rPr>
              <a:t>MSwr</a:t>
            </a:r>
            <a:r>
              <a:rPr lang="en-US" sz="1600" b="1" dirty="0" smtClean="0">
                <a:solidFill>
                  <a:schemeClr val="bg1"/>
                </a:solidFill>
              </a:rPr>
              <a:t>: missing 25% RV(</a:t>
            </a:r>
            <a:r>
              <a:rPr lang="en-US" sz="1600" b="1" dirty="0" err="1" smtClean="0">
                <a:solidFill>
                  <a:schemeClr val="bg1"/>
                </a:solidFill>
              </a:rPr>
              <a:t>MOS,Kal</a:t>
            </a:r>
            <a:r>
              <a:rPr lang="en-US" sz="1600" b="1" dirty="0" smtClean="0">
                <a:solidFill>
                  <a:schemeClr val="bg1"/>
                </a:solidFill>
              </a:rPr>
              <a:t>).</a:t>
            </a:r>
            <a:endParaRPr lang="de-DE" sz="1600" b="1" dirty="0">
              <a:solidFill>
                <a:schemeClr val="bg1"/>
              </a:solidFill>
            </a:endParaRPr>
          </a:p>
        </p:txBody>
      </p:sp>
      <p:sp>
        <p:nvSpPr>
          <p:cNvPr id="10" name="Eingekerbter Pfeil nach rechts 9"/>
          <p:cNvSpPr/>
          <p:nvPr/>
        </p:nvSpPr>
        <p:spPr>
          <a:xfrm>
            <a:off x="611560" y="5373216"/>
            <a:ext cx="576064" cy="288032"/>
          </a:xfrm>
          <a:prstGeom prst="notch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259632" y="5364505"/>
            <a:ext cx="7128792" cy="830997"/>
          </a:xfrm>
          <a:prstGeom prst="rect">
            <a:avLst/>
          </a:prstGeom>
        </p:spPr>
        <p:txBody>
          <a:bodyPr wrap="square">
            <a:spAutoFit/>
          </a:bodyPr>
          <a:lstStyle/>
          <a:p>
            <a:r>
              <a:rPr lang="en-US" sz="1600" b="1" dirty="0" err="1" smtClean="0">
                <a:solidFill>
                  <a:schemeClr val="bg1"/>
                </a:solidFill>
              </a:rPr>
              <a:t>MSwr</a:t>
            </a:r>
            <a:r>
              <a:rPr lang="en-US" sz="1600" b="1" dirty="0" smtClean="0">
                <a:solidFill>
                  <a:schemeClr val="bg1"/>
                </a:solidFill>
              </a:rPr>
              <a:t>: Statistical Interpretation of predicted </a:t>
            </a:r>
            <a:r>
              <a:rPr lang="en-US" sz="1600" b="1" dirty="0" err="1" smtClean="0">
                <a:solidFill>
                  <a:schemeClr val="bg1"/>
                </a:solidFill>
              </a:rPr>
              <a:t>synoptical</a:t>
            </a:r>
            <a:r>
              <a:rPr lang="en-US" sz="1600" b="1" dirty="0" smtClean="0">
                <a:solidFill>
                  <a:schemeClr val="bg1"/>
                </a:solidFill>
              </a:rPr>
              <a:t> patterns.</a:t>
            </a:r>
            <a:br>
              <a:rPr lang="en-US" sz="1600" b="1" dirty="0" smtClean="0">
                <a:solidFill>
                  <a:schemeClr val="bg1"/>
                </a:solidFill>
              </a:rPr>
            </a:br>
            <a:r>
              <a:rPr lang="en-US" sz="1600" b="1" dirty="0" smtClean="0">
                <a:solidFill>
                  <a:schemeClr val="bg1"/>
                </a:solidFill>
              </a:rPr>
              <a:t>            Don't want to miss any of the 25% RV(</a:t>
            </a:r>
            <a:r>
              <a:rPr lang="en-US" sz="1600" b="1" dirty="0" err="1" smtClean="0">
                <a:solidFill>
                  <a:schemeClr val="bg1"/>
                </a:solidFill>
              </a:rPr>
              <a:t>MOS,Kal</a:t>
            </a:r>
            <a:r>
              <a:rPr lang="en-US" sz="1600" b="1" dirty="0" smtClean="0">
                <a:solidFill>
                  <a:schemeClr val="bg1"/>
                </a:solidFill>
              </a:rPr>
              <a:t>).</a:t>
            </a:r>
            <a:br>
              <a:rPr lang="en-US" sz="1600" b="1" dirty="0" smtClean="0">
                <a:solidFill>
                  <a:schemeClr val="bg1"/>
                </a:solidFill>
              </a:rPr>
            </a:br>
            <a:endParaRPr lang="de-DE" sz="1600" b="1" dirty="0">
              <a:solidFill>
                <a:schemeClr val="bg1"/>
              </a:solidFill>
            </a:endParaRPr>
          </a:p>
        </p:txBody>
      </p:sp>
      <p:sp>
        <p:nvSpPr>
          <p:cNvPr id="12" name="Textfeld 11"/>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412776"/>
            <a:ext cx="8064896"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bg2">
                    <a:lumMod val="50000"/>
                  </a:schemeClr>
                </a:solidFill>
              </a:rPr>
              <a:t>MDL strategy for spatial interpolation</a:t>
            </a:r>
          </a:p>
          <a:p>
            <a:endParaRPr lang="en-US" sz="800" b="1" u="sng" dirty="0" smtClean="0">
              <a:solidFill>
                <a:schemeClr val="bg2">
                  <a:lumMod val="50000"/>
                </a:schemeClr>
              </a:solidFill>
            </a:endParaRPr>
          </a:p>
          <a:p>
            <a:pPr>
              <a:buFont typeface="Wingdings" pitchFamily="2" charset="2"/>
              <a:buChar char="§"/>
            </a:pPr>
            <a:r>
              <a:rPr lang="en-US" sz="1600" b="1" dirty="0" smtClean="0">
                <a:solidFill>
                  <a:schemeClr val="bg1"/>
                </a:solidFill>
              </a:rPr>
              <a:t> </a:t>
            </a:r>
            <a:r>
              <a:rPr lang="en-US" sz="1400" b="1" dirty="0" smtClean="0">
                <a:solidFill>
                  <a:schemeClr val="bg1"/>
                </a:solidFill>
              </a:rPr>
              <a:t>appears to be driven by </a:t>
            </a:r>
            <a:r>
              <a:rPr lang="en-US" sz="1400" b="1" dirty="0" err="1" smtClean="0">
                <a:solidFill>
                  <a:schemeClr val="bg1"/>
                </a:solidFill>
              </a:rPr>
              <a:t>nwp</a:t>
            </a:r>
            <a:r>
              <a:rPr lang="en-US" sz="1400" b="1" dirty="0" smtClean="0">
                <a:solidFill>
                  <a:schemeClr val="bg1"/>
                </a:solidFill>
              </a:rPr>
              <a:t> community:</a:t>
            </a:r>
          </a:p>
          <a:p>
            <a:pPr>
              <a:buFont typeface="Symbol" pitchFamily="18" charset="2"/>
              <a:buChar char="-"/>
            </a:pPr>
            <a:r>
              <a:rPr lang="en-US" sz="1400" b="1" dirty="0" smtClean="0">
                <a:solidFill>
                  <a:schemeClr val="bg1"/>
                </a:solidFill>
              </a:rPr>
              <a:t> They produce area means </a:t>
            </a:r>
            <a:r>
              <a:rPr lang="en-US" sz="1400" b="1" dirty="0" smtClean="0">
                <a:solidFill>
                  <a:schemeClr val="bg1"/>
                </a:solidFill>
                <a:sym typeface="Wingdings" pitchFamily="2" charset="2"/>
              </a:rPr>
              <a:t></a:t>
            </a:r>
            <a:r>
              <a:rPr lang="en-US" sz="1400" b="1" dirty="0" smtClean="0">
                <a:solidFill>
                  <a:schemeClr val="bg1"/>
                </a:solidFill>
              </a:rPr>
              <a:t> MDL accepts and also goes on area means</a:t>
            </a:r>
          </a:p>
          <a:p>
            <a:pPr>
              <a:buFont typeface="Symbol" pitchFamily="18" charset="2"/>
              <a:buChar char="-"/>
            </a:pPr>
            <a:r>
              <a:rPr lang="en-US" sz="1400" b="1" dirty="0" smtClean="0">
                <a:solidFill>
                  <a:schemeClr val="bg1"/>
                </a:solidFill>
              </a:rPr>
              <a:t> But: People are usually at 'points' (</a:t>
            </a:r>
            <a:r>
              <a:rPr lang="en-US" sz="1400" b="1" dirty="0" smtClean="0">
                <a:solidFill>
                  <a:srgbClr val="FF0000"/>
                </a:solidFill>
              </a:rPr>
              <a:t>e.g. Grand Canyon</a:t>
            </a:r>
            <a:r>
              <a:rPr lang="en-US" sz="1400" b="1" dirty="0" smtClean="0">
                <a:solidFill>
                  <a:schemeClr val="bg1"/>
                </a:solidFill>
              </a:rPr>
              <a:t>)</a:t>
            </a:r>
          </a:p>
        </p:txBody>
      </p:sp>
      <p:sp>
        <p:nvSpPr>
          <p:cNvPr id="12" name="Rechteck 11"/>
          <p:cNvSpPr/>
          <p:nvPr/>
        </p:nvSpPr>
        <p:spPr>
          <a:xfrm>
            <a:off x="467544" y="2924944"/>
            <a:ext cx="8064896" cy="316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err="1" smtClean="0">
                <a:solidFill>
                  <a:schemeClr val="bg2">
                    <a:lumMod val="50000"/>
                  </a:schemeClr>
                </a:solidFill>
              </a:rPr>
              <a:t>MSwr</a:t>
            </a:r>
            <a:r>
              <a:rPr lang="en-US" b="1" u="sng" dirty="0" smtClean="0">
                <a:solidFill>
                  <a:schemeClr val="bg2">
                    <a:lumMod val="50000"/>
                  </a:schemeClr>
                </a:solidFill>
              </a:rPr>
              <a:t> strategy for spatial interpolation</a:t>
            </a:r>
          </a:p>
          <a:p>
            <a:endParaRPr lang="en-US" sz="800" b="1" u="sng" dirty="0" smtClean="0">
              <a:solidFill>
                <a:schemeClr val="bg2">
                  <a:lumMod val="50000"/>
                </a:schemeClr>
              </a:solidFill>
            </a:endParaRPr>
          </a:p>
          <a:p>
            <a:pPr>
              <a:buFont typeface="Wingdings" pitchFamily="2" charset="2"/>
              <a:buChar char="§"/>
            </a:pPr>
            <a:r>
              <a:rPr lang="en-US" sz="1400" b="1" dirty="0" smtClean="0">
                <a:solidFill>
                  <a:schemeClr val="bg1"/>
                </a:solidFill>
              </a:rPr>
              <a:t> individual 'regional equations' for each point. Spatial resolution depends on the    </a:t>
            </a:r>
          </a:p>
          <a:p>
            <a:r>
              <a:rPr lang="en-US" sz="1400" b="1" dirty="0" smtClean="0">
                <a:solidFill>
                  <a:schemeClr val="bg1"/>
                </a:solidFill>
              </a:rPr>
              <a:t>   spatial resolution of the </a:t>
            </a:r>
            <a:r>
              <a:rPr lang="en-US" sz="1400" b="1" dirty="0" err="1" smtClean="0">
                <a:solidFill>
                  <a:schemeClr val="bg1"/>
                </a:solidFill>
              </a:rPr>
              <a:t>orography</a:t>
            </a:r>
            <a:r>
              <a:rPr lang="en-US" sz="1400" b="1" dirty="0" smtClean="0">
                <a:solidFill>
                  <a:schemeClr val="bg1"/>
                </a:solidFill>
              </a:rPr>
              <a:t> used (for 5 years: 0,5'x0,5'-orography).</a:t>
            </a:r>
          </a:p>
          <a:p>
            <a:pPr>
              <a:buFont typeface="Wingdings" pitchFamily="2" charset="2"/>
              <a:buChar char="§"/>
            </a:pPr>
            <a:r>
              <a:rPr lang="en-US" sz="1400" b="1" dirty="0" smtClean="0">
                <a:solidFill>
                  <a:schemeClr val="bg1"/>
                </a:solidFill>
              </a:rPr>
              <a:t> Basics:</a:t>
            </a:r>
          </a:p>
          <a:p>
            <a:pPr>
              <a:buFont typeface="Courier New" pitchFamily="49" charset="0"/>
              <a:buChar char="o"/>
            </a:pPr>
            <a:endParaRPr lang="en-US" sz="1400" b="1" dirty="0" smtClean="0">
              <a:solidFill>
                <a:schemeClr val="bg1"/>
              </a:solidFill>
            </a:endParaRPr>
          </a:p>
          <a:p>
            <a:pPr>
              <a:buFont typeface="Symbol" pitchFamily="18" charset="2"/>
              <a:buChar char="-"/>
            </a:pPr>
            <a:r>
              <a:rPr lang="en-US" sz="1400" b="1" dirty="0" smtClean="0">
                <a:solidFill>
                  <a:schemeClr val="bg1"/>
                </a:solidFill>
              </a:rPr>
              <a:t> People are at points</a:t>
            </a:r>
          </a:p>
          <a:p>
            <a:pPr>
              <a:buFont typeface="Symbol" pitchFamily="18" charset="2"/>
              <a:buChar char="-"/>
            </a:pPr>
            <a:r>
              <a:rPr lang="en-US" sz="1400" b="1" dirty="0" smtClean="0">
                <a:solidFill>
                  <a:schemeClr val="bg1"/>
                </a:solidFill>
              </a:rPr>
              <a:t> Point observations as basis </a:t>
            </a:r>
            <a:r>
              <a:rPr lang="en-US" sz="1400" b="1" dirty="0" smtClean="0">
                <a:solidFill>
                  <a:schemeClr val="bg1"/>
                </a:solidFill>
                <a:sym typeface="Wingdings" pitchFamily="2" charset="2"/>
              </a:rPr>
              <a:t></a:t>
            </a:r>
            <a:r>
              <a:rPr lang="en-US" sz="1400" b="1" dirty="0" smtClean="0">
                <a:solidFill>
                  <a:schemeClr val="bg1"/>
                </a:solidFill>
              </a:rPr>
              <a:t> point forecasts (consistently)</a:t>
            </a:r>
          </a:p>
          <a:p>
            <a:pPr>
              <a:buFont typeface="Symbol" pitchFamily="18" charset="2"/>
              <a:buChar char="-"/>
            </a:pPr>
            <a:r>
              <a:rPr lang="en-US" sz="1400" b="1" dirty="0" smtClean="0">
                <a:solidFill>
                  <a:schemeClr val="bg1"/>
                </a:solidFill>
              </a:rPr>
              <a:t> No unreasonable spatial </a:t>
            </a:r>
            <a:r>
              <a:rPr lang="en-US" sz="1400" b="1" dirty="0" err="1" smtClean="0">
                <a:solidFill>
                  <a:schemeClr val="bg1"/>
                </a:solidFill>
              </a:rPr>
              <a:t>inhomogenities</a:t>
            </a:r>
            <a:r>
              <a:rPr lang="en-US" sz="1400" b="1" dirty="0" smtClean="0">
                <a:solidFill>
                  <a:schemeClr val="bg1"/>
                </a:solidFill>
              </a:rPr>
              <a:t> between forecasts for observing stations   </a:t>
            </a:r>
          </a:p>
          <a:p>
            <a:r>
              <a:rPr lang="en-US" sz="1400" b="1" dirty="0" smtClean="0">
                <a:solidFill>
                  <a:schemeClr val="bg1"/>
                </a:solidFill>
              </a:rPr>
              <a:t>   and for their environment</a:t>
            </a:r>
          </a:p>
          <a:p>
            <a:endParaRPr lang="en-US" sz="1400" b="1" dirty="0" smtClean="0">
              <a:solidFill>
                <a:schemeClr val="bg1"/>
              </a:solidFill>
            </a:endParaRPr>
          </a:p>
          <a:p>
            <a:pPr>
              <a:buFont typeface="Wingdings" pitchFamily="2" charset="2"/>
              <a:buChar char="§"/>
            </a:pPr>
            <a:r>
              <a:rPr lang="en-US" sz="1400" b="1" dirty="0" smtClean="0">
                <a:solidFill>
                  <a:schemeClr val="bg1"/>
                </a:solidFill>
              </a:rPr>
              <a:t> MOS-Interpolation is something like 'OA based on station observations, </a:t>
            </a:r>
            <a:r>
              <a:rPr lang="en-US" sz="1400" b="1" dirty="0" smtClean="0">
                <a:solidFill>
                  <a:srgbClr val="C00000"/>
                </a:solidFill>
              </a:rPr>
              <a:t>model forecasts </a:t>
            </a:r>
            <a:r>
              <a:rPr lang="en-US" sz="1400" b="1" dirty="0" smtClean="0">
                <a:solidFill>
                  <a:schemeClr val="bg1"/>
                </a:solidFill>
              </a:rPr>
              <a:t>and   </a:t>
            </a:r>
          </a:p>
          <a:p>
            <a:r>
              <a:rPr lang="en-US" sz="1400" b="1" dirty="0" smtClean="0">
                <a:solidFill>
                  <a:schemeClr val="bg1"/>
                </a:solidFill>
              </a:rPr>
              <a:t>   </a:t>
            </a:r>
            <a:r>
              <a:rPr lang="en-US" sz="1400" b="1" dirty="0" err="1" smtClean="0">
                <a:solidFill>
                  <a:schemeClr val="bg1"/>
                </a:solidFill>
              </a:rPr>
              <a:t>orography</a:t>
            </a:r>
            <a:r>
              <a:rPr lang="en-US" sz="1400" b="1" dirty="0" smtClean="0">
                <a:solidFill>
                  <a:schemeClr val="bg1"/>
                </a:solidFill>
              </a:rPr>
              <a:t> only‘</a:t>
            </a:r>
          </a:p>
          <a:p>
            <a:pPr>
              <a:buFont typeface="Wingdings" pitchFamily="2" charset="2"/>
              <a:buChar char="§"/>
            </a:pPr>
            <a:r>
              <a:rPr lang="en-US" sz="1400" b="1" dirty="0" smtClean="0">
                <a:solidFill>
                  <a:schemeClr val="bg1"/>
                </a:solidFill>
              </a:rPr>
              <a:t> Forecast-Interpolation would be something like 'OA based on station observations and </a:t>
            </a:r>
            <a:r>
              <a:rPr lang="en-US" sz="1400" b="1" dirty="0" err="1" smtClean="0">
                <a:solidFill>
                  <a:schemeClr val="bg1"/>
                </a:solidFill>
              </a:rPr>
              <a:t>orography</a:t>
            </a:r>
            <a:r>
              <a:rPr lang="en-US" sz="1400" b="1" dirty="0" smtClean="0">
                <a:solidFill>
                  <a:schemeClr val="bg1"/>
                </a:solidFill>
              </a:rPr>
              <a:t> only'</a:t>
            </a:r>
            <a:endParaRPr lang="de-DE" sz="1400" b="1" dirty="0">
              <a:solidFill>
                <a:schemeClr val="bg1"/>
              </a:solidFill>
            </a:endParaRPr>
          </a:p>
        </p:txBody>
      </p:sp>
      <p:sp>
        <p:nvSpPr>
          <p:cNvPr id="13" name="Textfeld 12"/>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_h1"/>
          <p:cNvSpPr txBox="1">
            <a:spLocks noChangeArrowheads="1"/>
          </p:cNvSpPr>
          <p:nvPr/>
        </p:nvSpPr>
        <p:spPr bwMode="gray">
          <a:xfrm>
            <a:off x="251520" y="1412776"/>
            <a:ext cx="2664296" cy="504055"/>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chemeClr val="bg2">
                    <a:lumMod val="50000"/>
                  </a:schemeClr>
                </a:solidFill>
                <a:effectLst/>
                <a:uLnTx/>
                <a:uFillTx/>
                <a:latin typeface="Arial" pitchFamily="34" charset="0"/>
                <a:ea typeface="+mj-ea"/>
                <a:cs typeface="Arial" pitchFamily="34" charset="0"/>
              </a:rPr>
              <a:t>Decision Tree</a:t>
            </a:r>
          </a:p>
        </p:txBody>
      </p:sp>
      <p:grpSp>
        <p:nvGrpSpPr>
          <p:cNvPr id="29" name="Gruppieren 28"/>
          <p:cNvGrpSpPr/>
          <p:nvPr/>
        </p:nvGrpSpPr>
        <p:grpSpPr bwMode="gray">
          <a:xfrm>
            <a:off x="323528" y="1556792"/>
            <a:ext cx="8533833" cy="4536504"/>
            <a:chOff x="752525" y="1939922"/>
            <a:chExt cx="8008786" cy="3426175"/>
          </a:xfrm>
        </p:grpSpPr>
        <p:sp>
          <p:nvSpPr>
            <p:cNvPr id="30" name="Text Box 92" descr="© INSCALE GmbH, 26.05.2010&#10;http://www.presentationload.com/"/>
            <p:cNvSpPr txBox="1">
              <a:spLocks noChangeArrowheads="1"/>
            </p:cNvSpPr>
            <p:nvPr/>
          </p:nvSpPr>
          <p:spPr bwMode="gray">
            <a:xfrm>
              <a:off x="959643" y="4036173"/>
              <a:ext cx="997212" cy="395504"/>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err="1" smtClean="0">
                  <a:ln>
                    <a:noFill/>
                  </a:ln>
                  <a:solidFill>
                    <a:sysClr val="windowText" lastClr="000000"/>
                  </a:solidFill>
                  <a:effectLst/>
                  <a:uLnTx/>
                  <a:uFillTx/>
                </a:rPr>
                <a:t>Objective</a:t>
              </a:r>
              <a:r>
                <a:rPr kumimoji="0" lang="de-DE" sz="1800" b="1" i="0" u="none" strike="noStrike" kern="0" cap="none" spc="0" normalizeH="0" baseline="0" noProof="0" dirty="0" smtClean="0">
                  <a:ln>
                    <a:noFill/>
                  </a:ln>
                  <a:solidFill>
                    <a:sysClr val="windowText" lastClr="000000"/>
                  </a:solidFill>
                  <a:effectLst/>
                  <a:uLnTx/>
                  <a:uFillTx/>
                </a:rPr>
                <a:t> Analysis</a:t>
              </a:r>
              <a:endParaRPr kumimoji="0" lang="en-US" sz="1800" b="1" i="0" u="none" strike="noStrike" kern="0" cap="none" spc="0" normalizeH="0" baseline="0" noProof="0" dirty="0">
                <a:ln>
                  <a:noFill/>
                </a:ln>
                <a:solidFill>
                  <a:prstClr val="black"/>
                </a:solidFill>
                <a:effectLst/>
                <a:uLnTx/>
                <a:uFillTx/>
              </a:endParaRPr>
            </a:p>
          </p:txBody>
        </p:sp>
        <p:sp>
          <p:nvSpPr>
            <p:cNvPr id="31" name="Text Box 95" descr="© INSCALE GmbH, 26.05.2010&#10;http://www.presentationload.com/"/>
            <p:cNvSpPr txBox="1">
              <a:spLocks noChangeArrowheads="1"/>
            </p:cNvSpPr>
            <p:nvPr/>
          </p:nvSpPr>
          <p:spPr bwMode="gray">
            <a:xfrm>
              <a:off x="4536875" y="4765024"/>
              <a:ext cx="2230064" cy="383537"/>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You don't catch the error characteristics of </a:t>
              </a:r>
              <a:r>
                <a:rPr kumimoji="0" lang="en-US" sz="1100" b="1" i="0" u="none" strike="noStrike" kern="0" cap="none" spc="0" normalizeH="0" baseline="0" noProof="0" dirty="0" smtClean="0">
                  <a:ln>
                    <a:noFill/>
                  </a:ln>
                  <a:solidFill>
                    <a:sysClr val="windowText" lastClr="000000"/>
                  </a:solidFill>
                  <a:effectLst/>
                  <a:uLnTx/>
                  <a:uFillTx/>
                </a:rPr>
                <a:t>OA which </a:t>
              </a:r>
              <a:r>
                <a:rPr kumimoji="0" lang="en-US" sz="1100" b="1" i="0" u="none" strike="noStrike" kern="0" cap="none" spc="0" normalizeH="0" baseline="0" noProof="0" dirty="0" smtClean="0">
                  <a:ln>
                    <a:noFill/>
                  </a:ln>
                  <a:solidFill>
                    <a:sysClr val="windowText" lastClr="000000"/>
                  </a:solidFill>
                  <a:effectLst/>
                  <a:uLnTx/>
                  <a:uFillTx/>
                </a:rPr>
                <a:t>may be as dominating as </a:t>
              </a:r>
              <a:r>
                <a:rPr kumimoji="0" lang="en-US" sz="1100" b="1" i="0" u="none" strike="noStrike" kern="0" cap="none" spc="0" normalizeH="0" baseline="0" noProof="0" dirty="0" err="1" smtClean="0">
                  <a:ln>
                    <a:noFill/>
                  </a:ln>
                  <a:solidFill>
                    <a:sysClr val="windowText" lastClr="000000"/>
                  </a:solidFill>
                  <a:effectLst/>
                  <a:uLnTx/>
                  <a:uFillTx/>
                </a:rPr>
                <a:t>detoriating</a:t>
              </a:r>
              <a:endParaRPr kumimoji="0" lang="en-US" sz="1100" b="1" i="0" u="none" strike="noStrike" kern="0" cap="none" spc="0" normalizeH="0" baseline="0" noProof="0" dirty="0">
                <a:ln>
                  <a:noFill/>
                </a:ln>
                <a:solidFill>
                  <a:prstClr val="black"/>
                </a:solidFill>
                <a:effectLst/>
                <a:uLnTx/>
                <a:uFillTx/>
              </a:endParaRPr>
            </a:p>
          </p:txBody>
        </p:sp>
        <p:sp>
          <p:nvSpPr>
            <p:cNvPr id="32" name="Text Box 97" descr="© INSCALE GmbH, 26.05.2010&#10;http://www.presentationload.com/"/>
            <p:cNvSpPr txBox="1">
              <a:spLocks noChangeArrowheads="1"/>
            </p:cNvSpPr>
            <p:nvPr/>
          </p:nvSpPr>
          <p:spPr bwMode="gray">
            <a:xfrm>
              <a:off x="4635752" y="2146065"/>
              <a:ext cx="2055778" cy="255691"/>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You can't be worse than forecast interpolation, only better</a:t>
              </a:r>
              <a:endParaRPr kumimoji="0" lang="en-US" sz="1100" b="1" i="0" u="none" strike="noStrike" kern="0" cap="none" spc="0" normalizeH="0" baseline="0" noProof="0" dirty="0">
                <a:ln>
                  <a:noFill/>
                </a:ln>
                <a:solidFill>
                  <a:prstClr val="black"/>
                </a:solidFill>
                <a:effectLst/>
                <a:uLnTx/>
                <a:uFillTx/>
              </a:endParaRPr>
            </a:p>
          </p:txBody>
        </p:sp>
        <p:sp>
          <p:nvSpPr>
            <p:cNvPr id="33" name="Text Box 98" descr="© INSCALE GmbH, 26.05.2010&#10;http://www.presentationload.com/"/>
            <p:cNvSpPr txBox="1">
              <a:spLocks noChangeArrowheads="1"/>
            </p:cNvSpPr>
            <p:nvPr/>
          </p:nvSpPr>
          <p:spPr bwMode="gray">
            <a:xfrm>
              <a:off x="4687759" y="2817752"/>
              <a:ext cx="1950767" cy="383537"/>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You miss the model information between the observing stations</a:t>
              </a:r>
              <a:endParaRPr kumimoji="0" lang="en-US" sz="1100" b="1" i="0" u="none" strike="noStrike" kern="0" cap="none" spc="0" normalizeH="0" baseline="0" noProof="0" dirty="0">
                <a:ln>
                  <a:noFill/>
                </a:ln>
                <a:solidFill>
                  <a:prstClr val="black"/>
                </a:solidFill>
                <a:effectLst/>
                <a:uLnTx/>
                <a:uFillTx/>
              </a:endParaRPr>
            </a:p>
          </p:txBody>
        </p:sp>
        <p:sp>
          <p:nvSpPr>
            <p:cNvPr id="34" name="Text Box 106" descr="© INSCALE GmbH, 26.05.2010&#10;http://www.presentationload.com/"/>
            <p:cNvSpPr txBox="1">
              <a:spLocks noChangeArrowheads="1"/>
            </p:cNvSpPr>
            <p:nvPr/>
          </p:nvSpPr>
          <p:spPr bwMode="gray">
            <a:xfrm>
              <a:off x="6778208" y="3917020"/>
              <a:ext cx="1983103" cy="351559"/>
            </a:xfrm>
            <a:prstGeom prst="rect">
              <a:avLst/>
            </a:prstGeom>
            <a:noFill/>
            <a:ln w="9525">
              <a:noFill/>
              <a:miter lim="800000"/>
              <a:headEnd/>
              <a:tailEnd/>
            </a:ln>
            <a:effectLst/>
          </p:spPr>
          <p:txBody>
            <a:bodyPr wrap="square" lIns="90000" tIns="0" rIns="0" bIns="0" anchor="ctr" anchorCtr="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600" b="1" i="0" u="none" strike="noStrike" kern="0" cap="none" spc="0" normalizeH="0" baseline="0" noProof="0" dirty="0" smtClean="0">
                  <a:ln>
                    <a:noFill/>
                  </a:ln>
                  <a:solidFill>
                    <a:srgbClr val="1F487E"/>
                  </a:solidFill>
                  <a:effectLst/>
                  <a:uLnTx/>
                  <a:uFillTx/>
                </a:rPr>
                <a:t>MOS </a:t>
              </a:r>
              <a:r>
                <a:rPr kumimoji="0" lang="de-DE" sz="1600" b="1" i="0" u="none" strike="noStrike" kern="0" cap="none" spc="0" normalizeH="0" baseline="0" noProof="0" dirty="0" err="1" smtClean="0">
                  <a:ln>
                    <a:noFill/>
                  </a:ln>
                  <a:solidFill>
                    <a:srgbClr val="1F487E"/>
                  </a:solidFill>
                  <a:effectLst/>
                  <a:uLnTx/>
                  <a:uFillTx/>
                </a:rPr>
                <a:t>equations</a:t>
              </a:r>
              <a:r>
                <a:rPr kumimoji="0" lang="de-DE" sz="1600" b="1" i="0" u="none" strike="noStrike" kern="0" cap="none" spc="0" normalizeH="0" baseline="0" noProof="0" dirty="0" smtClean="0">
                  <a:ln>
                    <a:noFill/>
                  </a:ln>
                  <a:solidFill>
                    <a:srgbClr val="1F487E"/>
                  </a:solidFill>
                  <a:effectLst/>
                  <a:uLnTx/>
                  <a:uFillTx/>
                </a:rPr>
                <a:t> </a:t>
              </a:r>
              <a:r>
                <a:rPr kumimoji="0" lang="de-DE" sz="1600" b="1" i="0" u="none" strike="noStrike" kern="0" cap="none" spc="0" normalizeH="0" baseline="0" noProof="0" dirty="0" err="1" smtClean="0">
                  <a:ln>
                    <a:noFill/>
                  </a:ln>
                  <a:solidFill>
                    <a:srgbClr val="1F487E"/>
                  </a:solidFill>
                  <a:effectLst/>
                  <a:uLnTx/>
                  <a:uFillTx/>
                </a:rPr>
                <a:t>based</a:t>
              </a:r>
              <a:r>
                <a:rPr kumimoji="0" lang="de-DE" sz="1600" b="1" i="0" u="none" strike="noStrike" kern="0" cap="none" spc="0" normalizeH="0" baseline="0" noProof="0" dirty="0" smtClean="0">
                  <a:ln>
                    <a:noFill/>
                  </a:ln>
                  <a:solidFill>
                    <a:srgbClr val="1F487E"/>
                  </a:solidFill>
                  <a:effectLst/>
                  <a:uLnTx/>
                  <a:uFillTx/>
                </a:rPr>
                <a:t> on </a:t>
              </a:r>
              <a:r>
                <a:rPr kumimoji="0" lang="de-DE" sz="1600" b="1" i="0" u="none" strike="noStrike" kern="0" cap="none" spc="0" normalizeH="0" baseline="0" noProof="0" dirty="0" err="1" smtClean="0">
                  <a:ln>
                    <a:noFill/>
                  </a:ln>
                  <a:solidFill>
                    <a:srgbClr val="1F487E"/>
                  </a:solidFill>
                  <a:effectLst/>
                  <a:uLnTx/>
                  <a:uFillTx/>
                </a:rPr>
                <a:t>Objective</a:t>
              </a:r>
              <a:r>
                <a:rPr kumimoji="0" lang="de-DE" sz="1600" b="1" i="0" u="none" strike="noStrike" kern="0" cap="none" spc="0" normalizeH="0" baseline="0" noProof="0" dirty="0" smtClean="0">
                  <a:ln>
                    <a:noFill/>
                  </a:ln>
                  <a:solidFill>
                    <a:srgbClr val="1F487E"/>
                  </a:solidFill>
                  <a:effectLst/>
                  <a:uLnTx/>
                  <a:uFillTx/>
                </a:rPr>
                <a:t> Analysis</a:t>
              </a:r>
              <a:endParaRPr kumimoji="0" lang="en-US" sz="1600" b="1" i="0" u="none" strike="noStrike" kern="0" cap="none" spc="0" normalizeH="0" baseline="0" noProof="0" dirty="0">
                <a:ln>
                  <a:noFill/>
                </a:ln>
                <a:solidFill>
                  <a:srgbClr val="1F487E"/>
                </a:solidFill>
                <a:effectLst/>
                <a:uLnTx/>
                <a:uFillTx/>
              </a:endParaRPr>
            </a:p>
          </p:txBody>
        </p:sp>
        <p:sp>
          <p:nvSpPr>
            <p:cNvPr id="35" name="Text Box 107" descr="© INSCALE GmbH, 26.05.2010&#10;http://www.presentationload.com/"/>
            <p:cNvSpPr txBox="1">
              <a:spLocks noChangeArrowheads="1"/>
            </p:cNvSpPr>
            <p:nvPr/>
          </p:nvSpPr>
          <p:spPr bwMode="gray">
            <a:xfrm>
              <a:off x="6769540" y="5014537"/>
              <a:ext cx="1991771" cy="351560"/>
            </a:xfrm>
            <a:prstGeom prst="rect">
              <a:avLst/>
            </a:prstGeom>
            <a:noFill/>
            <a:ln w="9525">
              <a:noFill/>
              <a:miter lim="800000"/>
              <a:headEnd/>
              <a:tailEnd/>
            </a:ln>
            <a:effectLst/>
          </p:spPr>
          <p:txBody>
            <a:bodyPr wrap="square" lIns="90000" tIns="0" rIns="0" bIns="0" anchor="ctr" anchorCtr="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smtClean="0">
                  <a:ln>
                    <a:noFill/>
                  </a:ln>
                  <a:solidFill>
                    <a:srgbClr val="1F487E"/>
                  </a:solidFill>
                  <a:effectLst/>
                  <a:uLnTx/>
                  <a:uFillTx/>
                </a:rPr>
                <a:t>MOS equations based on Observations</a:t>
              </a:r>
              <a:endParaRPr kumimoji="0" lang="en-US" sz="1600" b="1" i="0" u="none" strike="noStrike" kern="0" cap="none" spc="0" normalizeH="0" baseline="0" noProof="0" dirty="0">
                <a:ln>
                  <a:noFill/>
                </a:ln>
                <a:solidFill>
                  <a:srgbClr val="1F487E"/>
                </a:solidFill>
                <a:effectLst/>
                <a:uLnTx/>
                <a:uFillTx/>
              </a:endParaRPr>
            </a:p>
          </p:txBody>
        </p:sp>
        <p:sp>
          <p:nvSpPr>
            <p:cNvPr id="36" name="Text Box 108" descr="© INSCALE GmbH, 26.05.2010&#10;http://www.presentationload.com/"/>
            <p:cNvSpPr txBox="1">
              <a:spLocks noChangeArrowheads="1"/>
            </p:cNvSpPr>
            <p:nvPr/>
          </p:nvSpPr>
          <p:spPr bwMode="gray">
            <a:xfrm>
              <a:off x="6777195" y="3068457"/>
              <a:ext cx="1359992" cy="351560"/>
            </a:xfrm>
            <a:prstGeom prst="rect">
              <a:avLst/>
            </a:prstGeom>
            <a:noFill/>
            <a:ln w="9525">
              <a:noFill/>
              <a:miter lim="800000"/>
              <a:headEnd/>
              <a:tailEnd/>
            </a:ln>
            <a:effectLst/>
          </p:spPr>
          <p:txBody>
            <a:bodyPr wrap="square" lIns="90000" tIns="0" rIns="0" bIns="0" anchor="ctr" anchorCtr="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600" b="1" i="0" u="none" strike="noStrike" kern="0" cap="none" spc="0" normalizeH="0" baseline="0" noProof="0" dirty="0" smtClean="0">
                  <a:ln>
                    <a:noFill/>
                  </a:ln>
                  <a:solidFill>
                    <a:srgbClr val="1F487E"/>
                  </a:solidFill>
                  <a:effectLst/>
                  <a:uLnTx/>
                  <a:uFillTx/>
                </a:rPr>
                <a:t>MOS </a:t>
              </a:r>
              <a:r>
                <a:rPr kumimoji="0" lang="de-DE" sz="1600" b="1" i="0" u="none" strike="noStrike" kern="0" cap="none" spc="0" normalizeH="0" baseline="0" noProof="0" dirty="0" err="1" smtClean="0">
                  <a:ln>
                    <a:noFill/>
                  </a:ln>
                  <a:solidFill>
                    <a:srgbClr val="1F487E"/>
                  </a:solidFill>
                  <a:effectLst/>
                  <a:uLnTx/>
                  <a:uFillTx/>
                </a:rPr>
                <a:t>Forecast</a:t>
              </a:r>
              <a:r>
                <a:rPr kumimoji="0" lang="de-DE" sz="1600" b="1" i="0" u="none" strike="noStrike" kern="0" cap="none" spc="0" normalizeH="0" baseline="0" noProof="0" dirty="0" smtClean="0">
                  <a:ln>
                    <a:noFill/>
                  </a:ln>
                  <a:solidFill>
                    <a:srgbClr val="1F487E"/>
                  </a:solidFill>
                  <a:effectLst/>
                  <a:uLnTx/>
                  <a:uFillTx/>
                </a:rPr>
                <a:t> </a:t>
              </a:r>
              <a:r>
                <a:rPr kumimoji="0" lang="de-DE" sz="1600" b="1" i="0" u="none" strike="noStrike" kern="0" cap="none" spc="0" normalizeH="0" baseline="0" noProof="0" dirty="0" err="1" smtClean="0">
                  <a:ln>
                    <a:noFill/>
                  </a:ln>
                  <a:solidFill>
                    <a:srgbClr val="1F487E"/>
                  </a:solidFill>
                  <a:effectLst/>
                  <a:uLnTx/>
                  <a:uFillTx/>
                </a:rPr>
                <a:t>interpolation</a:t>
              </a:r>
              <a:endParaRPr kumimoji="0" lang="en-US" sz="1600" b="1" i="0" u="none" strike="noStrike" kern="0" cap="none" spc="0" normalizeH="0" baseline="0" noProof="0" dirty="0">
                <a:ln>
                  <a:noFill/>
                </a:ln>
                <a:solidFill>
                  <a:srgbClr val="1F487E"/>
                </a:solidFill>
                <a:effectLst/>
                <a:uLnTx/>
                <a:uFillTx/>
              </a:endParaRPr>
            </a:p>
          </p:txBody>
        </p:sp>
        <p:grpSp>
          <p:nvGrpSpPr>
            <p:cNvPr id="37" name="Gruppieren 48"/>
            <p:cNvGrpSpPr/>
            <p:nvPr/>
          </p:nvGrpSpPr>
          <p:grpSpPr bwMode="gray">
            <a:xfrm>
              <a:off x="1852840" y="2076158"/>
              <a:ext cx="4830017" cy="3104955"/>
              <a:chOff x="2163800" y="2608431"/>
              <a:chExt cx="4166811" cy="2678607"/>
            </a:xfrm>
            <a:effectLst>
              <a:outerShdw blurRad="63500" algn="ctr" rotWithShape="0">
                <a:prstClr val="black">
                  <a:alpha val="40000"/>
                </a:prstClr>
              </a:outerShdw>
            </a:effectLst>
          </p:grpSpPr>
          <p:grpSp>
            <p:nvGrpSpPr>
              <p:cNvPr id="42" name="Gruppieren 10"/>
              <p:cNvGrpSpPr/>
              <p:nvPr/>
            </p:nvGrpSpPr>
            <p:grpSpPr bwMode="gray">
              <a:xfrm>
                <a:off x="2163801" y="2608431"/>
                <a:ext cx="4143522" cy="1398589"/>
                <a:chOff x="2163801" y="2608431"/>
                <a:chExt cx="4143522" cy="1398589"/>
              </a:xfrm>
            </p:grpSpPr>
            <p:sp>
              <p:nvSpPr>
                <p:cNvPr id="48" name="Freeform 112" descr="© INSCALE GmbH, 26.05.2010&#10;http://www.presentationload.com/"/>
                <p:cNvSpPr>
                  <a:spLocks/>
                </p:cNvSpPr>
                <p:nvPr/>
              </p:nvSpPr>
              <p:spPr bwMode="gray">
                <a:xfrm>
                  <a:off x="3848242" y="2608431"/>
                  <a:ext cx="2459081" cy="493713"/>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00B05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sp>
              <p:nvSpPr>
                <p:cNvPr id="49" name="Freeform 114" descr="© INSCALE GmbH, 26.05.2010&#10;http://www.presentationload.com/"/>
                <p:cNvSpPr>
                  <a:spLocks/>
                </p:cNvSpPr>
                <p:nvPr/>
              </p:nvSpPr>
              <p:spPr bwMode="gray">
                <a:xfrm>
                  <a:off x="2163801" y="3108495"/>
                  <a:ext cx="1684439" cy="898525"/>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00B05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grpSp>
          <p:grpSp>
            <p:nvGrpSpPr>
              <p:cNvPr id="43" name="Gruppieren 11"/>
              <p:cNvGrpSpPr/>
              <p:nvPr/>
            </p:nvGrpSpPr>
            <p:grpSpPr bwMode="gray">
              <a:xfrm>
                <a:off x="2163800" y="3142914"/>
                <a:ext cx="4166811" cy="2144124"/>
                <a:chOff x="2163800" y="3142914"/>
                <a:chExt cx="4166811" cy="2144124"/>
              </a:xfrm>
            </p:grpSpPr>
            <p:sp>
              <p:nvSpPr>
                <p:cNvPr id="44" name="Freeform 116" descr="© INSCALE GmbH, 26.05.2010&#10;http://www.presentationload.com/"/>
                <p:cNvSpPr>
                  <a:spLocks/>
                </p:cNvSpPr>
                <p:nvPr/>
              </p:nvSpPr>
              <p:spPr bwMode="gray">
                <a:xfrm rot="10800000" flipH="1">
                  <a:off x="3848242" y="3142914"/>
                  <a:ext cx="2459081" cy="469457"/>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FF0000"/>
                  </a:solidFill>
                  <a:round/>
                  <a:headEnd/>
                  <a:tailEnd/>
                </a:ln>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sp>
              <p:nvSpPr>
                <p:cNvPr id="45" name="Freeform 118" descr="© INSCALE GmbH, 26.05.2010&#10;http://www.presentationload.com/"/>
                <p:cNvSpPr>
                  <a:spLocks/>
                </p:cNvSpPr>
                <p:nvPr/>
              </p:nvSpPr>
              <p:spPr bwMode="gray">
                <a:xfrm rot="10800000" flipH="1">
                  <a:off x="2163800" y="4007020"/>
                  <a:ext cx="1684441" cy="728536"/>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FF0000"/>
                  </a:solidFill>
                  <a:round/>
                  <a:headEnd/>
                  <a:tailEnd/>
                </a:ln>
                <a:effectLst>
                  <a:outerShdw blurRad="50800" dist="38100" algn="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sp>
              <p:nvSpPr>
                <p:cNvPr id="46" name="Freeform 115" descr="© INSCALE GmbH, 26.05.2010&#10;http://www.presentationload.com/"/>
                <p:cNvSpPr>
                  <a:spLocks/>
                </p:cNvSpPr>
                <p:nvPr/>
              </p:nvSpPr>
              <p:spPr bwMode="gray">
                <a:xfrm>
                  <a:off x="3848241" y="4320412"/>
                  <a:ext cx="2482370" cy="415283"/>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00B05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sp>
              <p:nvSpPr>
                <p:cNvPr id="47" name="Freeform 116" descr="© INSCALE GmbH, 26.05.2010&#10;http://www.presentationload.com/"/>
                <p:cNvSpPr>
                  <a:spLocks/>
                </p:cNvSpPr>
                <p:nvPr/>
              </p:nvSpPr>
              <p:spPr bwMode="gray">
                <a:xfrm rot="10800000" flipH="1">
                  <a:off x="3848241" y="4757514"/>
                  <a:ext cx="2459082" cy="529524"/>
                </a:xfrm>
                <a:custGeom>
                  <a:avLst/>
                  <a:gdLst/>
                  <a:ahLst/>
                  <a:cxnLst>
                    <a:cxn ang="0">
                      <a:pos x="296" y="0"/>
                    </a:cxn>
                    <a:cxn ang="0">
                      <a:pos x="0" y="286"/>
                    </a:cxn>
                    <a:cxn ang="0">
                      <a:pos x="296" y="0"/>
                    </a:cxn>
                    <a:cxn ang="0">
                      <a:pos x="1016" y="0"/>
                    </a:cxn>
                  </a:cxnLst>
                  <a:rect l="0" t="0" r="r" b="b"/>
                  <a:pathLst>
                    <a:path w="1016" h="286">
                      <a:moveTo>
                        <a:pt x="296" y="0"/>
                      </a:moveTo>
                      <a:lnTo>
                        <a:pt x="0" y="286"/>
                      </a:lnTo>
                      <a:lnTo>
                        <a:pt x="296" y="0"/>
                      </a:lnTo>
                      <a:lnTo>
                        <a:pt x="1016" y="0"/>
                      </a:lnTo>
                    </a:path>
                  </a:pathLst>
                </a:custGeom>
                <a:noFill/>
                <a:ln w="76200" cap="rnd">
                  <a:solidFill>
                    <a:srgbClr val="FF000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Calibri" pitchFamily="34" charset="0"/>
                  </a:endParaRPr>
                </a:p>
              </p:txBody>
            </p:sp>
          </p:grpSp>
        </p:grpSp>
        <p:sp>
          <p:nvSpPr>
            <p:cNvPr id="38" name="Text Box 94" descr="© INSCALE GmbH, 26.05.2010&#10;http://www.presentationload.com/"/>
            <p:cNvSpPr txBox="1">
              <a:spLocks noChangeArrowheads="1"/>
            </p:cNvSpPr>
            <p:nvPr/>
          </p:nvSpPr>
          <p:spPr bwMode="gray">
            <a:xfrm>
              <a:off x="4604453" y="4127835"/>
              <a:ext cx="2112075" cy="383537"/>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You play the wrong game but you play it and show MOS performs better than adaptive schemes</a:t>
              </a:r>
              <a:endParaRPr kumimoji="0" lang="en-US" sz="1100" b="1" i="0" u="none" strike="noStrike" kern="0" cap="none" spc="0" normalizeH="0" baseline="0" noProof="0" dirty="0">
                <a:ln>
                  <a:noFill/>
                </a:ln>
                <a:solidFill>
                  <a:prstClr val="black"/>
                </a:solidFill>
                <a:effectLst/>
                <a:uLnTx/>
                <a:uFillTx/>
              </a:endParaRPr>
            </a:p>
          </p:txBody>
        </p:sp>
        <p:sp>
          <p:nvSpPr>
            <p:cNvPr id="39" name="Text Box 91" descr="© INSCALE GmbH, 26.05.2010&#10;http://www.presentationload.com/"/>
            <p:cNvSpPr txBox="1">
              <a:spLocks noChangeArrowheads="1"/>
            </p:cNvSpPr>
            <p:nvPr/>
          </p:nvSpPr>
          <p:spPr bwMode="gray">
            <a:xfrm>
              <a:off x="752525" y="2752446"/>
              <a:ext cx="1326589" cy="395504"/>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smtClean="0">
                  <a:ln>
                    <a:noFill/>
                  </a:ln>
                  <a:solidFill>
                    <a:sysClr val="windowText" lastClr="000000"/>
                  </a:solidFill>
                  <a:effectLst/>
                  <a:uLnTx/>
                  <a:uFillTx/>
                </a:rPr>
                <a:t>MOS-Interpolation</a:t>
              </a:r>
              <a:endParaRPr kumimoji="0" lang="en-US" sz="1800" b="1" i="0" u="none" strike="noStrike" kern="0" cap="none" spc="0" normalizeH="0" baseline="0" noProof="0" dirty="0">
                <a:ln>
                  <a:noFill/>
                </a:ln>
                <a:solidFill>
                  <a:prstClr val="black"/>
                </a:solidFill>
                <a:effectLst/>
                <a:uLnTx/>
                <a:uFillTx/>
              </a:endParaRPr>
            </a:p>
          </p:txBody>
        </p:sp>
        <p:sp>
          <p:nvSpPr>
            <p:cNvPr id="40" name="Text Box 92" descr="© INSCALE GmbH, 26.05.2010&#10;http://www.presentationload.com/"/>
            <p:cNvSpPr txBox="1">
              <a:spLocks noChangeArrowheads="1"/>
            </p:cNvSpPr>
            <p:nvPr/>
          </p:nvSpPr>
          <p:spPr bwMode="gray">
            <a:xfrm>
              <a:off x="2512912" y="4234110"/>
              <a:ext cx="1249130" cy="255691"/>
            </a:xfrm>
            <a:prstGeom prst="rect">
              <a:avLst/>
            </a:prstGeom>
            <a:noFill/>
            <a:ln w="9525">
              <a:noFill/>
              <a:miter lim="800000"/>
              <a:headEnd/>
              <a:tailEnd/>
            </a:ln>
            <a:effectLst/>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nobody knows how good it is</a:t>
              </a:r>
              <a:endParaRPr kumimoji="0" lang="en-US" sz="1100" b="1" i="0" u="none" strike="noStrike" kern="0" cap="none" spc="0" normalizeH="0" baseline="0" noProof="0" dirty="0">
                <a:ln>
                  <a:noFill/>
                </a:ln>
                <a:solidFill>
                  <a:prstClr val="black"/>
                </a:solidFill>
                <a:effectLst/>
                <a:uLnTx/>
                <a:uFillTx/>
              </a:endParaRPr>
            </a:p>
          </p:txBody>
        </p:sp>
        <p:sp>
          <p:nvSpPr>
            <p:cNvPr id="41" name="Text Box 108" descr="© INSCALE GmbH, 26.05.2010&#10;http://www.presentationload.com/"/>
            <p:cNvSpPr txBox="1">
              <a:spLocks noChangeArrowheads="1"/>
            </p:cNvSpPr>
            <p:nvPr/>
          </p:nvSpPr>
          <p:spPr bwMode="gray">
            <a:xfrm>
              <a:off x="6769540" y="1939922"/>
              <a:ext cx="1359992" cy="351560"/>
            </a:xfrm>
            <a:prstGeom prst="rect">
              <a:avLst/>
            </a:prstGeom>
            <a:noFill/>
            <a:ln w="9525">
              <a:noFill/>
              <a:miter lim="800000"/>
              <a:headEnd/>
              <a:tailEnd/>
            </a:ln>
            <a:effectLst/>
          </p:spPr>
          <p:txBody>
            <a:bodyPr wrap="square" lIns="90000" tIns="0" rIns="0" bIns="0" anchor="ctr" anchorCtr="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600" b="1" i="0" u="none" strike="noStrike" kern="0" cap="none" spc="0" normalizeH="0" baseline="0" noProof="0" dirty="0" smtClean="0">
                  <a:ln>
                    <a:noFill/>
                  </a:ln>
                  <a:solidFill>
                    <a:srgbClr val="1F487E"/>
                  </a:solidFill>
                  <a:effectLst/>
                  <a:uLnTx/>
                  <a:uFillTx/>
                </a:rPr>
                <a:t>MOS </a:t>
              </a:r>
              <a:r>
                <a:rPr kumimoji="0" lang="de-DE" sz="1600" b="1" i="0" u="none" strike="noStrike" kern="0" cap="none" spc="0" normalizeH="0" baseline="0" noProof="0" dirty="0" err="1" smtClean="0">
                  <a:ln>
                    <a:noFill/>
                  </a:ln>
                  <a:solidFill>
                    <a:srgbClr val="1F487E"/>
                  </a:solidFill>
                  <a:effectLst/>
                  <a:uLnTx/>
                  <a:uFillTx/>
                </a:rPr>
                <a:t>coefficient</a:t>
              </a:r>
              <a:r>
                <a:rPr kumimoji="0" lang="de-DE" sz="1600" b="1" i="0" u="none" strike="noStrike" kern="0" cap="none" spc="0" normalizeH="0" baseline="0" noProof="0" dirty="0" smtClean="0">
                  <a:ln>
                    <a:noFill/>
                  </a:ln>
                  <a:solidFill>
                    <a:srgbClr val="1F487E"/>
                  </a:solidFill>
                  <a:effectLst/>
                  <a:uLnTx/>
                  <a:uFillTx/>
                </a:rPr>
                <a:t> </a:t>
              </a:r>
              <a:r>
                <a:rPr kumimoji="0" lang="de-DE" sz="1600" b="1" i="0" u="none" strike="noStrike" kern="0" cap="none" spc="0" normalizeH="0" baseline="0" noProof="0" dirty="0" err="1" smtClean="0">
                  <a:ln>
                    <a:noFill/>
                  </a:ln>
                  <a:solidFill>
                    <a:srgbClr val="1F487E"/>
                  </a:solidFill>
                  <a:effectLst/>
                  <a:uLnTx/>
                  <a:uFillTx/>
                </a:rPr>
                <a:t>interpolation</a:t>
              </a:r>
              <a:endParaRPr kumimoji="0" lang="en-US" sz="1600" b="1" i="0" u="none" strike="noStrike" kern="0" cap="none" spc="0" normalizeH="0" baseline="0" noProof="0" dirty="0">
                <a:ln>
                  <a:noFill/>
                </a:ln>
                <a:solidFill>
                  <a:srgbClr val="1F487E"/>
                </a:solidFill>
                <a:effectLst/>
                <a:uLnTx/>
                <a:uFillTx/>
              </a:endParaRPr>
            </a:p>
          </p:txBody>
        </p:sp>
      </p:grpSp>
      <p:sp>
        <p:nvSpPr>
          <p:cNvPr id="50" name="Textfeld 49"/>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
        <p:nvSpPr>
          <p:cNvPr id="25" name="Rechteck 24"/>
          <p:cNvSpPr/>
          <p:nvPr/>
        </p:nvSpPr>
        <p:spPr>
          <a:xfrm>
            <a:off x="251520" y="5445224"/>
            <a:ext cx="1440160" cy="576064"/>
          </a:xfrm>
          <a:prstGeom prst="rect">
            <a:avLst/>
          </a:prstGeom>
          <a:no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26"/>
          <p:cNvCxnSpPr/>
          <p:nvPr/>
        </p:nvCxnSpPr>
        <p:spPr>
          <a:xfrm>
            <a:off x="323528" y="5589240"/>
            <a:ext cx="360040" cy="0"/>
          </a:xfrm>
          <a:prstGeom prst="line">
            <a:avLst/>
          </a:prstGeom>
          <a:ln w="57150">
            <a:solidFill>
              <a:srgbClr val="00B050"/>
            </a:solidFill>
          </a:ln>
        </p:spPr>
        <p:style>
          <a:lnRef idx="1">
            <a:schemeClr val="accent3"/>
          </a:lnRef>
          <a:fillRef idx="0">
            <a:schemeClr val="accent3"/>
          </a:fillRef>
          <a:effectRef idx="0">
            <a:schemeClr val="accent3"/>
          </a:effectRef>
          <a:fontRef idx="minor">
            <a:schemeClr val="tx1"/>
          </a:fontRef>
        </p:style>
      </p:cxnSp>
      <p:sp>
        <p:nvSpPr>
          <p:cNvPr id="51" name="Textfeld 50"/>
          <p:cNvSpPr txBox="1"/>
          <p:nvPr/>
        </p:nvSpPr>
        <p:spPr>
          <a:xfrm>
            <a:off x="683568" y="5445224"/>
            <a:ext cx="787395" cy="246221"/>
          </a:xfrm>
          <a:prstGeom prst="rect">
            <a:avLst/>
          </a:prstGeom>
          <a:noFill/>
        </p:spPr>
        <p:txBody>
          <a:bodyPr wrap="none" rtlCol="0">
            <a:spAutoFit/>
          </a:bodyPr>
          <a:lstStyle/>
          <a:p>
            <a:r>
              <a:rPr lang="de-DE" sz="1000" dirty="0" err="1" smtClean="0">
                <a:solidFill>
                  <a:schemeClr val="bg1"/>
                </a:solidFill>
              </a:rPr>
              <a:t>Good</a:t>
            </a:r>
            <a:r>
              <a:rPr lang="de-DE" sz="1000" dirty="0" smtClean="0">
                <a:solidFill>
                  <a:schemeClr val="bg1"/>
                </a:solidFill>
              </a:rPr>
              <a:t> Way</a:t>
            </a:r>
            <a:endParaRPr lang="de-DE" sz="1000" dirty="0">
              <a:solidFill>
                <a:schemeClr val="bg1"/>
              </a:solidFill>
            </a:endParaRPr>
          </a:p>
        </p:txBody>
      </p:sp>
      <p:cxnSp>
        <p:nvCxnSpPr>
          <p:cNvPr id="52" name="Gerade Verbindung 51"/>
          <p:cNvCxnSpPr/>
          <p:nvPr/>
        </p:nvCxnSpPr>
        <p:spPr>
          <a:xfrm>
            <a:off x="323528" y="5877272"/>
            <a:ext cx="360040" cy="0"/>
          </a:xfrm>
          <a:prstGeom prst="line">
            <a:avLst/>
          </a:prstGeom>
          <a:ln w="57150">
            <a:solidFill>
              <a:srgbClr val="FF0000"/>
            </a:solidFill>
          </a:ln>
        </p:spPr>
        <p:style>
          <a:lnRef idx="1">
            <a:schemeClr val="accent3"/>
          </a:lnRef>
          <a:fillRef idx="0">
            <a:schemeClr val="accent3"/>
          </a:fillRef>
          <a:effectRef idx="0">
            <a:schemeClr val="accent3"/>
          </a:effectRef>
          <a:fontRef idx="minor">
            <a:schemeClr val="tx1"/>
          </a:fontRef>
        </p:style>
      </p:cxnSp>
      <p:sp>
        <p:nvSpPr>
          <p:cNvPr id="53" name="Textfeld 52"/>
          <p:cNvSpPr txBox="1"/>
          <p:nvPr/>
        </p:nvSpPr>
        <p:spPr>
          <a:xfrm>
            <a:off x="683568" y="5733256"/>
            <a:ext cx="853119" cy="246221"/>
          </a:xfrm>
          <a:prstGeom prst="rect">
            <a:avLst/>
          </a:prstGeom>
          <a:noFill/>
        </p:spPr>
        <p:txBody>
          <a:bodyPr wrap="none" rtlCol="0">
            <a:spAutoFit/>
          </a:bodyPr>
          <a:lstStyle/>
          <a:p>
            <a:r>
              <a:rPr lang="de-DE" sz="1000" dirty="0" err="1" smtClean="0">
                <a:solidFill>
                  <a:schemeClr val="bg1"/>
                </a:solidFill>
              </a:rPr>
              <a:t>Wrong</a:t>
            </a:r>
            <a:r>
              <a:rPr lang="de-DE" sz="1000" dirty="0" smtClean="0">
                <a:solidFill>
                  <a:schemeClr val="bg1"/>
                </a:solidFill>
              </a:rPr>
              <a:t> Way</a:t>
            </a:r>
            <a:endParaRPr lang="de-DE" sz="1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feld 49"/>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
        <p:nvSpPr>
          <p:cNvPr id="26" name="Abgerundetes Rechteck 25"/>
          <p:cNvSpPr/>
          <p:nvPr/>
        </p:nvSpPr>
        <p:spPr>
          <a:xfrm>
            <a:off x="755576" y="2708920"/>
            <a:ext cx="748883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The wrong strategy is: </a:t>
            </a:r>
            <a:r>
              <a:rPr lang="en-US" sz="2000" b="1" dirty="0" err="1" smtClean="0">
                <a:latin typeface="Arial" pitchFamily="34" charset="0"/>
                <a:cs typeface="Arial" pitchFamily="34" charset="0"/>
              </a:rPr>
              <a:t>Kalman</a:t>
            </a:r>
            <a:r>
              <a:rPr lang="en-US" sz="2000" b="1" dirty="0" smtClean="0">
                <a:latin typeface="Arial" pitchFamily="34" charset="0"/>
                <a:cs typeface="Arial" pitchFamily="34" charset="0"/>
              </a:rPr>
              <a:t>-Filtering </a:t>
            </a:r>
            <a:r>
              <a:rPr lang="en-US" sz="2000" b="1" i="1" u="sng" dirty="0" smtClean="0">
                <a:latin typeface="Arial" pitchFamily="34" charset="0"/>
                <a:cs typeface="Arial" pitchFamily="34" charset="0"/>
              </a:rPr>
              <a:t>instead of </a:t>
            </a:r>
            <a:r>
              <a:rPr lang="en-US" sz="2000" b="1" i="1" dirty="0" smtClean="0">
                <a:latin typeface="Arial" pitchFamily="34" charset="0"/>
                <a:cs typeface="Arial" pitchFamily="34" charset="0"/>
              </a:rPr>
              <a:t>M</a:t>
            </a:r>
            <a:r>
              <a:rPr lang="en-US" sz="2000" b="1" dirty="0" smtClean="0">
                <a:latin typeface="Arial" pitchFamily="34" charset="0"/>
                <a:cs typeface="Arial" pitchFamily="34" charset="0"/>
              </a:rPr>
              <a:t>OS.</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Kalman</a:t>
            </a:r>
            <a:r>
              <a:rPr lang="en-US" sz="2000" b="1" dirty="0" smtClean="0">
                <a:latin typeface="Arial" pitchFamily="34" charset="0"/>
                <a:cs typeface="Arial" pitchFamily="34" charset="0"/>
              </a:rPr>
              <a:t> Filtering of MOS forecasts may be OK).</a:t>
            </a:r>
            <a:endParaRPr lang="de-DE"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
        <p:nvSpPr>
          <p:cNvPr id="11" name="Textfeld 6"/>
          <p:cNvSpPr txBox="1">
            <a:spLocks noChangeArrowheads="1"/>
          </p:cNvSpPr>
          <p:nvPr/>
        </p:nvSpPr>
        <p:spPr bwMode="auto">
          <a:xfrm>
            <a:off x="467544" y="1884888"/>
            <a:ext cx="8208912" cy="3416320"/>
          </a:xfrm>
          <a:prstGeom prst="rect">
            <a:avLst/>
          </a:prstGeom>
          <a:noFill/>
          <a:ln w="9525">
            <a:noFill/>
            <a:miter lim="800000"/>
            <a:headEnd/>
            <a:tailEnd/>
          </a:ln>
        </p:spPr>
        <p:txBody>
          <a:bodyPr wrap="square">
            <a:spAutoFit/>
          </a:bodyPr>
          <a:lstStyle/>
          <a:p>
            <a:r>
              <a:rPr lang="en-US" altLang="de-DE" sz="2400" b="1" u="sng" dirty="0" smtClean="0">
                <a:solidFill>
                  <a:srgbClr val="FF0000"/>
                </a:solidFill>
                <a:cs typeface="Arial" charset="0"/>
              </a:rPr>
              <a:t>2. How to extend the benefit of MOS to the Area?</a:t>
            </a:r>
          </a:p>
          <a:p>
            <a:endParaRPr lang="en-US" altLang="de-DE" sz="2400" b="1" dirty="0" smtClean="0">
              <a:solidFill>
                <a:schemeClr val="bg1"/>
              </a:solidFill>
              <a:cs typeface="Arial" charset="0"/>
            </a:endParaRPr>
          </a:p>
          <a:p>
            <a:endParaRPr lang="en-US" altLang="de-DE" sz="2400" b="1" dirty="0" smtClean="0">
              <a:solidFill>
                <a:schemeClr val="bg1"/>
              </a:solidFill>
              <a:cs typeface="Arial" charset="0"/>
            </a:endParaRPr>
          </a:p>
          <a:p>
            <a:r>
              <a:rPr lang="en-US" altLang="de-DE" sz="2400" b="1" dirty="0" smtClean="0">
                <a:solidFill>
                  <a:schemeClr val="bg1"/>
                </a:solidFill>
                <a:cs typeface="Arial" charset="0"/>
              </a:rPr>
              <a:t>MOS forecasts are usually only provided at the very places where the observation locations are situated.</a:t>
            </a:r>
          </a:p>
          <a:p>
            <a:endParaRPr lang="en-US" altLang="de-DE" sz="2400" b="1" dirty="0" smtClean="0">
              <a:solidFill>
                <a:schemeClr val="bg1"/>
              </a:solidFill>
              <a:cs typeface="Arial" charset="0"/>
            </a:endParaRPr>
          </a:p>
          <a:p>
            <a:endParaRPr lang="en-US" altLang="de-DE" sz="2400" b="1" dirty="0" smtClean="0">
              <a:solidFill>
                <a:schemeClr val="bg1"/>
              </a:solidFill>
              <a:cs typeface="Arial" charset="0"/>
            </a:endParaRPr>
          </a:p>
          <a:p>
            <a:r>
              <a:rPr lang="en-US" altLang="de-DE" sz="2400" b="1" dirty="0" smtClean="0">
                <a:solidFill>
                  <a:schemeClr val="bg1"/>
                </a:solidFill>
                <a:cs typeface="Arial" charset="0"/>
              </a:rPr>
              <a:t>A technology is outlined which allows MOS forecasts </a:t>
            </a:r>
          </a:p>
          <a:p>
            <a:r>
              <a:rPr lang="en-US" altLang="de-DE" sz="2400" b="1" dirty="0" smtClean="0">
                <a:solidFill>
                  <a:schemeClr val="bg1"/>
                </a:solidFill>
                <a:cs typeface="Arial" charset="0"/>
              </a:rPr>
              <a:t>for any location between the observation locations.</a:t>
            </a:r>
            <a:endParaRPr lang="en-US" altLang="de-DE" sz="24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5"/>
          <p:cNvSpPr>
            <a:spLocks noChangeArrowheads="1"/>
          </p:cNvSpPr>
          <p:nvPr/>
        </p:nvSpPr>
        <p:spPr bwMode="gray">
          <a:xfrm>
            <a:off x="143508" y="1304764"/>
            <a:ext cx="7956884" cy="468053"/>
          </a:xfrm>
          <a:prstGeom prst="rect">
            <a:avLst/>
          </a:prstGeom>
          <a:noFill/>
          <a:ln w="12700">
            <a:noFill/>
            <a:miter lim="800000"/>
            <a:headEnd/>
            <a:tailEnd/>
          </a:ln>
          <a:effectLst/>
        </p:spPr>
        <p:txBody>
          <a:bodyPr lIns="288000" tIns="0" rIns="0" bIns="0" anchor="ctr"/>
          <a:lstStyle/>
          <a:p>
            <a:pPr defTabSz="801688" eaLnBrk="0" hangingPunct="0"/>
            <a:r>
              <a:rPr lang="en-US" altLang="de-DE" sz="1600" b="1" noProof="1" smtClean="0">
                <a:solidFill>
                  <a:schemeClr val="bg1"/>
                </a:solidFill>
                <a:latin typeface="Arial" pitchFamily="34" charset="0"/>
                <a:cs typeface="Arial" pitchFamily="34" charset="0"/>
              </a:rPr>
              <a:t>Background of RV – Reduction of error variance</a:t>
            </a:r>
            <a:endParaRPr lang="de-DE" altLang="de-DE" sz="1600" b="1" noProof="1">
              <a:solidFill>
                <a:schemeClr val="bg1"/>
              </a:solidFill>
              <a:latin typeface="Arial" pitchFamily="34" charset="0"/>
              <a:cs typeface="Arial" pitchFamily="34" charset="0"/>
            </a:endParaRPr>
          </a:p>
        </p:txBody>
      </p:sp>
      <p:sp>
        <p:nvSpPr>
          <p:cNvPr id="19" name="Rectangle 5"/>
          <p:cNvSpPr>
            <a:spLocks noChangeArrowheads="1"/>
          </p:cNvSpPr>
          <p:nvPr/>
        </p:nvSpPr>
        <p:spPr bwMode="gray">
          <a:xfrm>
            <a:off x="401060" y="1845146"/>
            <a:ext cx="8172908" cy="4248150"/>
          </a:xfrm>
          <a:prstGeom prst="rect">
            <a:avLst/>
          </a:prstGeom>
          <a:noFill/>
          <a:ln w="12700">
            <a:solidFill>
              <a:srgbClr val="D03737"/>
            </a:solidFill>
            <a:miter lim="800000"/>
            <a:headEnd/>
            <a:tailEnd/>
          </a:ln>
          <a:effectLst/>
        </p:spPr>
        <p:txBody>
          <a:bodyPr lIns="108000" tIns="108000" rIns="144000" bIns="72000"/>
          <a:lstStyle/>
          <a:p>
            <a:pPr marL="190500" indent="-190500">
              <a:lnSpc>
                <a:spcPct val="90000"/>
              </a:lnSpc>
              <a:spcBef>
                <a:spcPts val="1200"/>
              </a:spcBef>
              <a:spcAft>
                <a:spcPct val="20000"/>
              </a:spcAft>
              <a:buClr>
                <a:srgbClr val="292929"/>
              </a:buClr>
            </a:pPr>
            <a:endParaRPr lang="en-US" sz="1050" dirty="0" smtClean="0">
              <a:solidFill>
                <a:schemeClr val="bg1"/>
              </a:solidFill>
              <a:latin typeface="Arial" pitchFamily="34" charset="0"/>
              <a:cs typeface="Arial" pitchFamily="34" charset="0"/>
            </a:endParaRPr>
          </a:p>
        </p:txBody>
      </p:sp>
      <p:sp>
        <p:nvSpPr>
          <p:cNvPr id="20" name="Rechteck 19"/>
          <p:cNvSpPr/>
          <p:nvPr/>
        </p:nvSpPr>
        <p:spPr>
          <a:xfrm>
            <a:off x="1087232" y="1988840"/>
            <a:ext cx="6694648" cy="2246769"/>
          </a:xfrm>
          <a:prstGeom prst="rect">
            <a:avLst/>
          </a:prstGeom>
        </p:spPr>
        <p:txBody>
          <a:bodyPr wrap="square">
            <a:spAutoFit/>
          </a:bodyPr>
          <a:lstStyle/>
          <a:p>
            <a:r>
              <a:rPr lang="en-US" sz="1400" dirty="0" smtClean="0">
                <a:solidFill>
                  <a:schemeClr val="bg1"/>
                </a:solidFill>
                <a:latin typeface="Arial" pitchFamily="34" charset="0"/>
                <a:cs typeface="Arial" pitchFamily="34" charset="0"/>
              </a:rPr>
              <a:t>RV - Rules </a:t>
            </a:r>
            <a:r>
              <a:rPr lang="en-US" sz="1400" dirty="0">
                <a:solidFill>
                  <a:schemeClr val="bg1"/>
                </a:solidFill>
                <a:latin typeface="Arial" pitchFamily="34" charset="0"/>
                <a:cs typeface="Arial" pitchFamily="34" charset="0"/>
              </a:rPr>
              <a:t>of the </a:t>
            </a:r>
            <a:r>
              <a:rPr lang="en-US" sz="1400" dirty="0" smtClean="0">
                <a:solidFill>
                  <a:schemeClr val="bg1"/>
                </a:solidFill>
                <a:latin typeface="Arial" pitchFamily="34" charset="0"/>
                <a:cs typeface="Arial" pitchFamily="34" charset="0"/>
              </a:rPr>
              <a:t>thumb for short range, standard weather elements:</a:t>
            </a:r>
            <a:r>
              <a:rPr lang="en-US" sz="1400" b="1" u="sng" dirty="0">
                <a:solidFill>
                  <a:schemeClr val="bg1"/>
                </a:solidFill>
                <a:latin typeface="Arial" pitchFamily="34" charset="0"/>
                <a:cs typeface="Arial" pitchFamily="34" charset="0"/>
              </a:rPr>
              <a:t/>
            </a:r>
            <a:br>
              <a:rPr lang="en-US" sz="1400" b="1" u="sng" dirty="0">
                <a:solidFill>
                  <a:schemeClr val="bg1"/>
                </a:solidFill>
                <a:latin typeface="Arial" pitchFamily="34" charset="0"/>
                <a:cs typeface="Arial" pitchFamily="34" charset="0"/>
              </a:rPr>
            </a:br>
            <a:endParaRPr lang="en-US" sz="1400" dirty="0">
              <a:solidFill>
                <a:schemeClr val="bg1"/>
              </a:solidFill>
              <a:latin typeface="Arial" pitchFamily="34" charset="0"/>
              <a:cs typeface="Arial" pitchFamily="34" charset="0"/>
            </a:endParaRPr>
          </a:p>
          <a:p>
            <a:pPr marL="285750" indent="-285750">
              <a:buFont typeface="Arial" panose="020B0604020202020204" pitchFamily="34" charset="0"/>
              <a:buChar char="•"/>
            </a:pPr>
            <a:r>
              <a:rPr lang="en-US" sz="1400" dirty="0" smtClean="0">
                <a:solidFill>
                  <a:schemeClr val="bg1"/>
                </a:solidFill>
                <a:latin typeface="Arial" pitchFamily="34" charset="0"/>
                <a:cs typeface="Arial" pitchFamily="34" charset="0"/>
              </a:rPr>
              <a:t>Accuracy </a:t>
            </a:r>
            <a:r>
              <a:rPr lang="en-US" sz="1400" dirty="0">
                <a:solidFill>
                  <a:schemeClr val="bg1"/>
                </a:solidFill>
                <a:latin typeface="Arial" pitchFamily="34" charset="0"/>
                <a:cs typeface="Arial" pitchFamily="34" charset="0"/>
              </a:rPr>
              <a:t>decreases with increasing lead time by about 1% </a:t>
            </a:r>
            <a:r>
              <a:rPr lang="en-US" sz="1400" dirty="0" smtClean="0">
                <a:solidFill>
                  <a:schemeClr val="bg1"/>
                </a:solidFill>
                <a:latin typeface="Arial" pitchFamily="34" charset="0"/>
                <a:cs typeface="Arial" pitchFamily="34" charset="0"/>
              </a:rPr>
              <a:t>RV/hour</a:t>
            </a:r>
          </a:p>
          <a:p>
            <a:pPr marL="285750" indent="-285750">
              <a:buFont typeface="Arial" panose="020B0604020202020204" pitchFamily="34" charset="0"/>
              <a:buChar char="•"/>
            </a:pPr>
            <a:endParaRPr lang="en-US" sz="1400" dirty="0">
              <a:solidFill>
                <a:schemeClr val="bg1"/>
              </a:solidFill>
              <a:latin typeface="Arial" pitchFamily="34" charset="0"/>
              <a:cs typeface="Arial" pitchFamily="34" charset="0"/>
            </a:endParaRPr>
          </a:p>
          <a:p>
            <a:pPr marL="285750" indent="-285750">
              <a:buFont typeface="Arial" panose="020B0604020202020204" pitchFamily="34" charset="0"/>
              <a:buChar char="•"/>
            </a:pPr>
            <a:r>
              <a:rPr lang="en-US" sz="1400" dirty="0" smtClean="0">
                <a:solidFill>
                  <a:schemeClr val="bg1"/>
                </a:solidFill>
                <a:latin typeface="Arial" pitchFamily="34" charset="0"/>
                <a:cs typeface="Arial" pitchFamily="34" charset="0"/>
              </a:rPr>
              <a:t>progress </a:t>
            </a:r>
            <a:r>
              <a:rPr lang="en-US" sz="1400" dirty="0">
                <a:solidFill>
                  <a:schemeClr val="bg1"/>
                </a:solidFill>
                <a:latin typeface="Arial" pitchFamily="34" charset="0"/>
                <a:cs typeface="Arial" pitchFamily="34" charset="0"/>
              </a:rPr>
              <a:t>during the last 25 years goes with about 2,5% </a:t>
            </a:r>
            <a:r>
              <a:rPr lang="en-US" sz="1400" dirty="0" smtClean="0">
                <a:solidFill>
                  <a:schemeClr val="bg1"/>
                </a:solidFill>
                <a:latin typeface="Arial" pitchFamily="34" charset="0"/>
                <a:cs typeface="Arial" pitchFamily="34" charset="0"/>
              </a:rPr>
              <a:t>RV/year.</a:t>
            </a:r>
          </a:p>
          <a:p>
            <a:endParaRPr lang="en-US" sz="1400" dirty="0">
              <a:solidFill>
                <a:schemeClr val="bg1"/>
              </a:solidFill>
              <a:latin typeface="Arial" pitchFamily="34" charset="0"/>
              <a:cs typeface="Arial" pitchFamily="34" charset="0"/>
            </a:endParaRPr>
          </a:p>
          <a:p>
            <a:r>
              <a:rPr lang="en-US" sz="1400" b="1" dirty="0" smtClean="0">
                <a:solidFill>
                  <a:schemeClr val="bg1"/>
                </a:solidFill>
                <a:latin typeface="Arial" pitchFamily="34" charset="0"/>
                <a:cs typeface="Arial" pitchFamily="34" charset="0"/>
              </a:rPr>
              <a:t>RV(MOS,DMO</a:t>
            </a:r>
            <a:r>
              <a:rPr lang="en-US" sz="1400" b="1" dirty="0">
                <a:solidFill>
                  <a:schemeClr val="bg1"/>
                </a:solidFill>
                <a:latin typeface="Arial" pitchFamily="34" charset="0"/>
                <a:cs typeface="Arial" pitchFamily="34" charset="0"/>
              </a:rPr>
              <a:t>)=50% means according to these rules:</a:t>
            </a:r>
            <a:r>
              <a:rPr lang="en-US" sz="1400" dirty="0">
                <a:solidFill>
                  <a:schemeClr val="bg1"/>
                </a:solidFill>
                <a:latin typeface="Arial" pitchFamily="34" charset="0"/>
                <a:cs typeface="Arial" pitchFamily="34" charset="0"/>
              </a:rPr>
              <a:t/>
            </a:r>
            <a:br>
              <a:rPr lang="en-US" sz="1400" dirty="0">
                <a:solidFill>
                  <a:schemeClr val="bg1"/>
                </a:solidFill>
                <a:latin typeface="Arial" pitchFamily="34" charset="0"/>
                <a:cs typeface="Arial" pitchFamily="34" charset="0"/>
              </a:rPr>
            </a:br>
            <a:endParaRPr lang="en-US" sz="1400" dirty="0" smtClean="0">
              <a:solidFill>
                <a:schemeClr val="bg1"/>
              </a:solidFill>
              <a:latin typeface="Arial" pitchFamily="34" charset="0"/>
              <a:cs typeface="Arial" pitchFamily="34" charset="0"/>
            </a:endParaRPr>
          </a:p>
          <a:p>
            <a:endParaRPr lang="en-US" sz="1400" dirty="0">
              <a:solidFill>
                <a:schemeClr val="bg1"/>
              </a:solidFill>
              <a:latin typeface="Arial" pitchFamily="34" charset="0"/>
              <a:cs typeface="Arial" pitchFamily="34" charset="0"/>
            </a:endParaRPr>
          </a:p>
          <a:p>
            <a:r>
              <a:rPr lang="en-US" sz="1400" dirty="0">
                <a:solidFill>
                  <a:schemeClr val="bg1"/>
                </a:solidFill>
                <a:latin typeface="Arial" pitchFamily="34" charset="0"/>
                <a:cs typeface="Arial" pitchFamily="34" charset="0"/>
              </a:rPr>
              <a:t>50% RV is equivalent to </a:t>
            </a:r>
          </a:p>
        </p:txBody>
      </p:sp>
      <p:sp>
        <p:nvSpPr>
          <p:cNvPr id="21" name="Freihandform 20"/>
          <p:cNvSpPr/>
          <p:nvPr/>
        </p:nvSpPr>
        <p:spPr>
          <a:xfrm>
            <a:off x="797104" y="2564904"/>
            <a:ext cx="324036" cy="2088232"/>
          </a:xfrm>
          <a:custGeom>
            <a:avLst/>
            <a:gdLst>
              <a:gd name="connsiteX0" fmla="*/ 144780 w 152400"/>
              <a:gd name="connsiteY0" fmla="*/ 0 h 1920240"/>
              <a:gd name="connsiteX1" fmla="*/ 0 w 152400"/>
              <a:gd name="connsiteY1" fmla="*/ 0 h 1920240"/>
              <a:gd name="connsiteX2" fmla="*/ 0 w 152400"/>
              <a:gd name="connsiteY2" fmla="*/ 1920240 h 1920240"/>
              <a:gd name="connsiteX3" fmla="*/ 152400 w 15240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52400" h="1920240">
                <a:moveTo>
                  <a:pt x="144780" y="0"/>
                </a:moveTo>
                <a:lnTo>
                  <a:pt x="0" y="0"/>
                </a:lnTo>
                <a:lnTo>
                  <a:pt x="0" y="1920240"/>
                </a:lnTo>
                <a:lnTo>
                  <a:pt x="152400" y="1920240"/>
                </a:lnTo>
              </a:path>
            </a:pathLst>
          </a:custGeom>
          <a:noFill/>
          <a:ln w="25400" cap="flat" cmpd="sng" algn="ctr">
            <a:solidFill>
              <a:srgbClr val="72A376">
                <a:lumMod val="75000"/>
              </a:srgbClr>
            </a:solidFill>
            <a:prstDash val="solid"/>
            <a:headEnd type="none" w="med" len="med"/>
            <a:tailEnd type="arrow"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22" name="Freihandform 21"/>
          <p:cNvSpPr/>
          <p:nvPr/>
        </p:nvSpPr>
        <p:spPr>
          <a:xfrm>
            <a:off x="581080" y="2996952"/>
            <a:ext cx="504056" cy="2016224"/>
          </a:xfrm>
          <a:custGeom>
            <a:avLst/>
            <a:gdLst>
              <a:gd name="connsiteX0" fmla="*/ 144780 w 152400"/>
              <a:gd name="connsiteY0" fmla="*/ 0 h 1920240"/>
              <a:gd name="connsiteX1" fmla="*/ 0 w 152400"/>
              <a:gd name="connsiteY1" fmla="*/ 0 h 1920240"/>
              <a:gd name="connsiteX2" fmla="*/ 0 w 152400"/>
              <a:gd name="connsiteY2" fmla="*/ 1920240 h 1920240"/>
              <a:gd name="connsiteX3" fmla="*/ 152400 w 15240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52400" h="1920240">
                <a:moveTo>
                  <a:pt x="144780" y="0"/>
                </a:moveTo>
                <a:lnTo>
                  <a:pt x="0" y="0"/>
                </a:lnTo>
                <a:lnTo>
                  <a:pt x="0" y="1920240"/>
                </a:lnTo>
                <a:lnTo>
                  <a:pt x="152400" y="1920240"/>
                </a:lnTo>
              </a:path>
            </a:pathLst>
          </a:custGeom>
          <a:noFill/>
          <a:ln w="25400" cap="flat" cmpd="sng" algn="ctr">
            <a:solidFill>
              <a:srgbClr val="E8B7B7">
                <a:lumMod val="50000"/>
              </a:srgbClr>
            </a:solidFill>
            <a:prstDash val="solid"/>
            <a:headEnd type="none" w="med" len="med"/>
            <a:tailEnd type="arrow"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23" name="Rechteck 22"/>
          <p:cNvSpPr/>
          <p:nvPr/>
        </p:nvSpPr>
        <p:spPr>
          <a:xfrm>
            <a:off x="1157144" y="4509120"/>
            <a:ext cx="7555316" cy="307777"/>
          </a:xfrm>
          <a:prstGeom prst="rect">
            <a:avLst/>
          </a:prstGeom>
        </p:spPr>
        <p:txBody>
          <a:bodyPr wrap="square">
            <a:spAutoFit/>
          </a:bodyPr>
          <a:lstStyle/>
          <a:p>
            <a:pPr marL="285750" indent="-285750"/>
            <a:r>
              <a:rPr lang="en-US" sz="1400" dirty="0" smtClean="0">
                <a:solidFill>
                  <a:schemeClr val="bg1"/>
                </a:solidFill>
                <a:latin typeface="Arial" pitchFamily="34" charset="0"/>
                <a:cs typeface="Arial" pitchFamily="34" charset="0"/>
              </a:rPr>
              <a:t>MOS forecasts </a:t>
            </a:r>
            <a:r>
              <a:rPr lang="en-US" sz="1400" dirty="0">
                <a:solidFill>
                  <a:schemeClr val="bg1"/>
                </a:solidFill>
                <a:latin typeface="Arial" pitchFamily="34" charset="0"/>
                <a:cs typeface="Arial" pitchFamily="34" charset="0"/>
              </a:rPr>
              <a:t>three days ahead </a:t>
            </a:r>
            <a:r>
              <a:rPr lang="en-US" sz="1400" dirty="0" smtClean="0">
                <a:solidFill>
                  <a:schemeClr val="bg1"/>
                </a:solidFill>
                <a:latin typeface="Arial" pitchFamily="34" charset="0"/>
                <a:cs typeface="Arial" pitchFamily="34" charset="0"/>
              </a:rPr>
              <a:t>are </a:t>
            </a:r>
            <a:r>
              <a:rPr lang="en-US" sz="1400" dirty="0">
                <a:solidFill>
                  <a:schemeClr val="bg1"/>
                </a:solidFill>
                <a:latin typeface="Arial" pitchFamily="34" charset="0"/>
                <a:cs typeface="Arial" pitchFamily="34" charset="0"/>
              </a:rPr>
              <a:t>about as accurate as </a:t>
            </a:r>
            <a:r>
              <a:rPr lang="en-US" sz="1400" dirty="0" smtClean="0">
                <a:solidFill>
                  <a:schemeClr val="bg1"/>
                </a:solidFill>
                <a:latin typeface="Arial" pitchFamily="34" charset="0"/>
                <a:cs typeface="Arial" pitchFamily="34" charset="0"/>
              </a:rPr>
              <a:t>DMO </a:t>
            </a:r>
            <a:r>
              <a:rPr lang="en-US" sz="1400" dirty="0">
                <a:solidFill>
                  <a:schemeClr val="bg1"/>
                </a:solidFill>
                <a:latin typeface="Arial" pitchFamily="34" charset="0"/>
                <a:cs typeface="Arial" pitchFamily="34" charset="0"/>
              </a:rPr>
              <a:t>forecasts one day </a:t>
            </a:r>
            <a:r>
              <a:rPr lang="en-US" sz="1400" dirty="0" smtClean="0">
                <a:solidFill>
                  <a:schemeClr val="bg1"/>
                </a:solidFill>
                <a:latin typeface="Arial" pitchFamily="34" charset="0"/>
                <a:cs typeface="Arial" pitchFamily="34" charset="0"/>
              </a:rPr>
              <a:t>ahead</a:t>
            </a:r>
            <a:endParaRPr lang="de-DE" sz="1400" dirty="0">
              <a:solidFill>
                <a:schemeClr val="bg1"/>
              </a:solidFill>
              <a:latin typeface="Arial" pitchFamily="34" charset="0"/>
              <a:cs typeface="Arial" pitchFamily="34" charset="0"/>
            </a:endParaRPr>
          </a:p>
        </p:txBody>
      </p:sp>
      <p:sp>
        <p:nvSpPr>
          <p:cNvPr id="24" name="Rechteck 23"/>
          <p:cNvSpPr/>
          <p:nvPr/>
        </p:nvSpPr>
        <p:spPr>
          <a:xfrm>
            <a:off x="1157144" y="4849415"/>
            <a:ext cx="7879352" cy="307777"/>
          </a:xfrm>
          <a:prstGeom prst="rect">
            <a:avLst/>
          </a:prstGeom>
        </p:spPr>
        <p:txBody>
          <a:bodyPr wrap="square">
            <a:spAutoFit/>
          </a:bodyPr>
          <a:lstStyle/>
          <a:p>
            <a:pPr marL="285750" indent="-285750"/>
            <a:r>
              <a:rPr lang="en-US" sz="1400" dirty="0">
                <a:solidFill>
                  <a:schemeClr val="bg1"/>
                </a:solidFill>
                <a:latin typeface="Arial" pitchFamily="34" charset="0"/>
                <a:cs typeface="Arial" pitchFamily="34" charset="0"/>
              </a:rPr>
              <a:t>MOS forecasts of the year 1994 had about the same accuracy as DMO forecasts in 2014</a:t>
            </a:r>
          </a:p>
        </p:txBody>
      </p:sp>
      <p:sp>
        <p:nvSpPr>
          <p:cNvPr id="25" name="Textfeld 24"/>
          <p:cNvSpPr txBox="1"/>
          <p:nvPr/>
        </p:nvSpPr>
        <p:spPr>
          <a:xfrm>
            <a:off x="1373168" y="5589240"/>
            <a:ext cx="6308907" cy="338554"/>
          </a:xfrm>
          <a:prstGeom prst="rect">
            <a:avLst/>
          </a:prstGeom>
          <a:noFill/>
        </p:spPr>
        <p:txBody>
          <a:bodyPr wrap="none" rtlCol="0">
            <a:spAutoFit/>
          </a:bodyPr>
          <a:lstStyle/>
          <a:p>
            <a:r>
              <a:rPr lang="en-US" sz="1600" b="1" dirty="0" smtClean="0">
                <a:solidFill>
                  <a:schemeClr val="bg1"/>
                </a:solidFill>
                <a:latin typeface="Arial" pitchFamily="34" charset="0"/>
                <a:cs typeface="Arial" pitchFamily="34" charset="0"/>
              </a:rPr>
              <a:t>Per decade we predict one day further with the same accuracy.</a:t>
            </a:r>
            <a:endParaRPr lang="en-US" sz="1600" b="1" dirty="0">
              <a:solidFill>
                <a:schemeClr val="bg1"/>
              </a:solidFill>
              <a:latin typeface="Arial" pitchFamily="34" charset="0"/>
              <a:cs typeface="Arial" pitchFamily="34" charset="0"/>
            </a:endParaRPr>
          </a:p>
        </p:txBody>
      </p:sp>
      <p:sp>
        <p:nvSpPr>
          <p:cNvPr id="26" name="Nach rechts gekrümmter Pfeil 25"/>
          <p:cNvSpPr/>
          <p:nvPr/>
        </p:nvSpPr>
        <p:spPr>
          <a:xfrm>
            <a:off x="581080" y="5373216"/>
            <a:ext cx="540060" cy="504056"/>
          </a:xfrm>
          <a:prstGeom prst="curvedRightArrow">
            <a:avLst/>
          </a:prstGeom>
          <a:solidFill>
            <a:srgbClr val="E8B7B7">
              <a:lumMod val="90000"/>
            </a:srgbClr>
          </a:solidFill>
          <a:ln w="25400" cap="flat" cmpd="sng" algn="ctr">
            <a:solidFill>
              <a:srgbClr val="E8B7B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chemeClr val="bg1"/>
              </a:solidFill>
              <a:effectLst/>
              <a:uLnTx/>
              <a:uFillTx/>
              <a:latin typeface="Arial" pitchFamily="34" charset="0"/>
              <a:cs typeface="Arial" pitchFamily="34" charset="0"/>
            </a:endParaRPr>
          </a:p>
        </p:txBody>
      </p:sp>
      <p:sp>
        <p:nvSpPr>
          <p:cNvPr id="28" name="Textfeld 27"/>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feld 6"/>
          <p:cNvSpPr txBox="1">
            <a:spLocks noChangeArrowheads="1"/>
          </p:cNvSpPr>
          <p:nvPr/>
        </p:nvSpPr>
        <p:spPr bwMode="auto">
          <a:xfrm>
            <a:off x="428625" y="1643063"/>
            <a:ext cx="8358188" cy="3231654"/>
          </a:xfrm>
          <a:prstGeom prst="rect">
            <a:avLst/>
          </a:prstGeom>
          <a:noFill/>
          <a:ln w="9525">
            <a:noFill/>
            <a:miter lim="800000"/>
            <a:headEnd/>
            <a:tailEnd/>
          </a:ln>
        </p:spPr>
        <p:txBody>
          <a:bodyPr>
            <a:spAutoFit/>
          </a:bodyPr>
          <a:lstStyle/>
          <a:p>
            <a:r>
              <a:rPr lang="en-US" altLang="de-DE" sz="2000" b="1" smtClean="0">
                <a:solidFill>
                  <a:schemeClr val="bg1"/>
                </a:solidFill>
                <a:cs typeface="Arial" charset="0"/>
              </a:rPr>
              <a:t>Meteo Service has introduced a technology which relies on the </a:t>
            </a:r>
            <a:r>
              <a:rPr lang="en-US" altLang="de-DE" sz="2000" b="1" smtClean="0">
                <a:solidFill>
                  <a:srgbClr val="FF0000"/>
                </a:solidFill>
                <a:cs typeface="Arial" charset="0"/>
              </a:rPr>
              <a:t>Interpolation of MOS coefficients - not MOS forecasts</a:t>
            </a:r>
            <a:r>
              <a:rPr lang="en-US" altLang="de-DE" sz="2000" b="1" smtClean="0">
                <a:solidFill>
                  <a:schemeClr val="bg1"/>
                </a:solidFill>
                <a:cs typeface="Arial" charset="0"/>
              </a:rPr>
              <a:t>.</a:t>
            </a:r>
          </a:p>
          <a:p>
            <a:endParaRPr lang="en-US" altLang="de-DE" sz="2400" b="1" smtClean="0">
              <a:solidFill>
                <a:schemeClr val="bg1"/>
              </a:solidFill>
              <a:latin typeface="Calibri" pitchFamily="34" charset="0"/>
            </a:endParaRPr>
          </a:p>
          <a:p>
            <a:r>
              <a:rPr lang="en-US" altLang="de-DE" sz="2000" b="1" smtClean="0">
                <a:solidFill>
                  <a:schemeClr val="bg1"/>
                </a:solidFill>
                <a:cs typeface="Arial" charset="0"/>
              </a:rPr>
              <a:t>This technology is based on orographic descriptors and has already been in use with the German National Weather Service (DWD) since 1993.</a:t>
            </a:r>
          </a:p>
          <a:p>
            <a:endParaRPr lang="en-US" altLang="de-DE" sz="2000" b="1" smtClean="0">
              <a:solidFill>
                <a:schemeClr val="bg1"/>
              </a:solidFill>
              <a:cs typeface="Arial" charset="0"/>
            </a:endParaRPr>
          </a:p>
          <a:p>
            <a:r>
              <a:rPr lang="en-US" altLang="de-DE" sz="2000" b="1" smtClean="0">
                <a:solidFill>
                  <a:schemeClr val="bg1"/>
                </a:solidFill>
                <a:cs typeface="Arial" charset="0"/>
              </a:rPr>
              <a:t>These orographic descriptors refer to latitude, longitude, elevation and the difference between the elevation of the smoothed model orography, and the real elevation.</a:t>
            </a:r>
            <a:endParaRPr lang="en-US" altLang="de-DE" sz="2000" b="1">
              <a:solidFill>
                <a:schemeClr val="bg1"/>
              </a:solidFill>
              <a:cs typeface="Arial" charset="0"/>
            </a:endParaRPr>
          </a:p>
        </p:txBody>
      </p:sp>
      <p:sp>
        <p:nvSpPr>
          <p:cNvPr id="9" name="Textfeld 8"/>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9221" name="Textfeld 6"/>
          <p:cNvSpPr txBox="1">
            <a:spLocks noChangeArrowheads="1"/>
          </p:cNvSpPr>
          <p:nvPr/>
        </p:nvSpPr>
        <p:spPr bwMode="auto">
          <a:xfrm>
            <a:off x="357188" y="1571625"/>
            <a:ext cx="7786687" cy="2554545"/>
          </a:xfrm>
          <a:prstGeom prst="rect">
            <a:avLst/>
          </a:prstGeom>
          <a:noFill/>
          <a:ln w="9525">
            <a:noFill/>
            <a:miter lim="800000"/>
            <a:headEnd/>
            <a:tailEnd/>
          </a:ln>
        </p:spPr>
        <p:txBody>
          <a:bodyPr>
            <a:spAutoFit/>
          </a:bodyPr>
          <a:lstStyle/>
          <a:p>
            <a:endParaRPr lang="de-DE" altLang="de-DE" sz="2000" b="1" dirty="0">
              <a:solidFill>
                <a:schemeClr val="bg1"/>
              </a:solidFill>
              <a:cs typeface="Arial" charset="0"/>
            </a:endParaRPr>
          </a:p>
          <a:p>
            <a:r>
              <a:rPr lang="de-DE" altLang="de-DE" sz="2000" b="1" dirty="0" err="1">
                <a:solidFill>
                  <a:schemeClr val="bg1"/>
                </a:solidFill>
                <a:cs typeface="Arial" charset="0"/>
              </a:rPr>
              <a:t>Since</a:t>
            </a:r>
            <a:r>
              <a:rPr lang="de-DE" altLang="de-DE" sz="2000" b="1" dirty="0">
                <a:solidFill>
                  <a:schemeClr val="bg1"/>
                </a:solidFill>
                <a:cs typeface="Arial" charset="0"/>
              </a:rPr>
              <a:t> 2009 </a:t>
            </a:r>
            <a:r>
              <a:rPr lang="de-DE" altLang="de-DE" sz="2000" b="1" dirty="0" err="1">
                <a:solidFill>
                  <a:srgbClr val="FF0000"/>
                </a:solidFill>
                <a:cs typeface="Arial" charset="0"/>
              </a:rPr>
              <a:t>high</a:t>
            </a:r>
            <a:r>
              <a:rPr lang="de-DE" altLang="de-DE" sz="2000" b="1" dirty="0">
                <a:solidFill>
                  <a:srgbClr val="FF0000"/>
                </a:solidFill>
                <a:cs typeface="Arial" charset="0"/>
              </a:rPr>
              <a:t> </a:t>
            </a:r>
            <a:r>
              <a:rPr lang="de-DE" altLang="de-DE" sz="2000" b="1" dirty="0" err="1">
                <a:solidFill>
                  <a:srgbClr val="FF0000"/>
                </a:solidFill>
                <a:cs typeface="Arial" charset="0"/>
              </a:rPr>
              <a:t>resolution</a:t>
            </a:r>
            <a:r>
              <a:rPr lang="de-DE" altLang="de-DE" sz="2000" b="1" dirty="0">
                <a:solidFill>
                  <a:srgbClr val="FF0000"/>
                </a:solidFill>
                <a:cs typeface="Arial" charset="0"/>
              </a:rPr>
              <a:t> </a:t>
            </a:r>
            <a:r>
              <a:rPr lang="de-DE" altLang="de-DE" sz="2000" b="1" dirty="0" err="1">
                <a:solidFill>
                  <a:srgbClr val="FF0000"/>
                </a:solidFill>
                <a:cs typeface="Arial" charset="0"/>
              </a:rPr>
              <a:t>orography</a:t>
            </a:r>
            <a:r>
              <a:rPr lang="de-DE" altLang="de-DE" sz="2000" b="1" dirty="0">
                <a:solidFill>
                  <a:srgbClr val="FF0000"/>
                </a:solidFill>
                <a:cs typeface="Arial" charset="0"/>
              </a:rPr>
              <a:t> </a:t>
            </a:r>
            <a:r>
              <a:rPr lang="de-DE" altLang="de-DE" sz="2000" b="1" dirty="0" err="1">
                <a:solidFill>
                  <a:srgbClr val="FF0000"/>
                </a:solidFill>
                <a:cs typeface="Arial" charset="0"/>
              </a:rPr>
              <a:t>information</a:t>
            </a:r>
            <a:r>
              <a:rPr lang="de-DE" altLang="de-DE" sz="2000" b="1" dirty="0">
                <a:solidFill>
                  <a:srgbClr val="FF0000"/>
                </a:solidFill>
                <a:cs typeface="Arial" charset="0"/>
              </a:rPr>
              <a:t> </a:t>
            </a:r>
            <a:r>
              <a:rPr lang="de-DE" altLang="de-DE" sz="2000" b="1" dirty="0" err="1">
                <a:solidFill>
                  <a:srgbClr val="FF0000"/>
                </a:solidFill>
                <a:cs typeface="Arial" charset="0"/>
              </a:rPr>
              <a:t>is</a:t>
            </a:r>
            <a:r>
              <a:rPr lang="de-DE" altLang="de-DE" sz="2000" b="1" dirty="0">
                <a:solidFill>
                  <a:srgbClr val="FF0000"/>
                </a:solidFill>
                <a:cs typeface="Arial" charset="0"/>
              </a:rPr>
              <a:t> </a:t>
            </a:r>
            <a:r>
              <a:rPr lang="de-DE" altLang="de-DE" sz="2000" b="1" dirty="0" err="1">
                <a:solidFill>
                  <a:srgbClr val="FF0000"/>
                </a:solidFill>
                <a:cs typeface="Arial" charset="0"/>
              </a:rPr>
              <a:t>available</a:t>
            </a:r>
            <a:r>
              <a:rPr lang="de-DE" altLang="de-DE" sz="2000" b="1" dirty="0">
                <a:solidFill>
                  <a:schemeClr val="bg1"/>
                </a:solidFill>
                <a:cs typeface="Arial" charset="0"/>
              </a:rPr>
              <a:t>, </a:t>
            </a:r>
          </a:p>
          <a:p>
            <a:r>
              <a:rPr lang="de-DE" altLang="de-DE" sz="2000" b="1" dirty="0" err="1">
                <a:solidFill>
                  <a:schemeClr val="bg1"/>
                </a:solidFill>
                <a:cs typeface="Arial" charset="0"/>
              </a:rPr>
              <a:t>and</a:t>
            </a:r>
            <a:r>
              <a:rPr lang="de-DE" altLang="de-DE" sz="2000" b="1" dirty="0">
                <a:solidFill>
                  <a:schemeClr val="bg1"/>
                </a:solidFill>
                <a:cs typeface="Arial" charset="0"/>
              </a:rPr>
              <a:t> </a:t>
            </a:r>
            <a:r>
              <a:rPr lang="de-DE" altLang="de-DE" sz="2000" b="1" dirty="0" err="1">
                <a:solidFill>
                  <a:schemeClr val="bg1"/>
                </a:solidFill>
                <a:cs typeface="Arial" charset="0"/>
              </a:rPr>
              <a:t>more</a:t>
            </a:r>
            <a:r>
              <a:rPr lang="de-DE" altLang="de-DE" sz="2000" b="1" dirty="0">
                <a:solidFill>
                  <a:schemeClr val="bg1"/>
                </a:solidFill>
                <a:cs typeface="Arial" charset="0"/>
              </a:rPr>
              <a:t> </a:t>
            </a:r>
            <a:r>
              <a:rPr lang="de-DE" altLang="de-DE" sz="2000" b="1" dirty="0" err="1">
                <a:solidFill>
                  <a:schemeClr val="bg1"/>
                </a:solidFill>
                <a:cs typeface="Arial" charset="0"/>
              </a:rPr>
              <a:t>orographic</a:t>
            </a:r>
            <a:r>
              <a:rPr lang="de-DE" altLang="de-DE" sz="2000" b="1" dirty="0">
                <a:solidFill>
                  <a:schemeClr val="bg1"/>
                </a:solidFill>
                <a:cs typeface="Arial" charset="0"/>
              </a:rPr>
              <a:t> </a:t>
            </a:r>
            <a:r>
              <a:rPr lang="de-DE" altLang="de-DE" sz="2000" b="1" dirty="0" err="1">
                <a:solidFill>
                  <a:schemeClr val="bg1"/>
                </a:solidFill>
                <a:cs typeface="Arial" charset="0"/>
              </a:rPr>
              <a:t>descriptors</a:t>
            </a:r>
            <a:r>
              <a:rPr lang="de-DE" altLang="de-DE" sz="2000" b="1" dirty="0">
                <a:solidFill>
                  <a:schemeClr val="bg1"/>
                </a:solidFill>
                <a:cs typeface="Arial" charset="0"/>
              </a:rPr>
              <a:t> </a:t>
            </a:r>
            <a:r>
              <a:rPr lang="de-DE" altLang="de-DE" sz="2000" b="1" dirty="0" err="1">
                <a:solidFill>
                  <a:schemeClr val="bg1"/>
                </a:solidFill>
                <a:cs typeface="Arial" charset="0"/>
              </a:rPr>
              <a:t>can</a:t>
            </a:r>
            <a:r>
              <a:rPr lang="de-DE" altLang="de-DE" sz="2000" b="1" dirty="0">
                <a:solidFill>
                  <a:schemeClr val="bg1"/>
                </a:solidFill>
                <a:cs typeface="Arial" charset="0"/>
              </a:rPr>
              <a:t> </a:t>
            </a:r>
            <a:r>
              <a:rPr lang="de-DE" altLang="de-DE" sz="2000" b="1" dirty="0" err="1">
                <a:solidFill>
                  <a:schemeClr val="bg1"/>
                </a:solidFill>
                <a:cs typeface="Arial" charset="0"/>
              </a:rPr>
              <a:t>be</a:t>
            </a:r>
            <a:r>
              <a:rPr lang="de-DE" altLang="de-DE" sz="2000" b="1" dirty="0">
                <a:solidFill>
                  <a:schemeClr val="bg1"/>
                </a:solidFill>
                <a:cs typeface="Arial" charset="0"/>
              </a:rPr>
              <a:t> </a:t>
            </a:r>
            <a:r>
              <a:rPr lang="de-DE" altLang="de-DE" sz="2000" b="1" dirty="0" err="1">
                <a:solidFill>
                  <a:schemeClr val="bg1"/>
                </a:solidFill>
                <a:cs typeface="Arial" charset="0"/>
              </a:rPr>
              <a:t>used</a:t>
            </a:r>
            <a:r>
              <a:rPr lang="de-DE" altLang="de-DE" sz="2000" b="1" dirty="0">
                <a:solidFill>
                  <a:schemeClr val="bg1"/>
                </a:solidFill>
                <a:cs typeface="Arial" charset="0"/>
              </a:rPr>
              <a:t>. NOAA/NGDC </a:t>
            </a:r>
            <a:r>
              <a:rPr lang="de-DE" altLang="de-DE" sz="2000" b="1" dirty="0" err="1">
                <a:solidFill>
                  <a:schemeClr val="bg1"/>
                </a:solidFill>
                <a:cs typeface="Arial" charset="0"/>
              </a:rPr>
              <a:t>orographic</a:t>
            </a:r>
            <a:r>
              <a:rPr lang="de-DE" altLang="de-DE" sz="2000" b="1" dirty="0">
                <a:solidFill>
                  <a:schemeClr val="bg1"/>
                </a:solidFill>
                <a:cs typeface="Arial" charset="0"/>
              </a:rPr>
              <a:t> </a:t>
            </a:r>
            <a:r>
              <a:rPr lang="de-DE" altLang="de-DE" sz="2000" b="1" dirty="0" err="1">
                <a:solidFill>
                  <a:schemeClr val="bg1"/>
                </a:solidFill>
                <a:cs typeface="Arial" charset="0"/>
              </a:rPr>
              <a:t>data</a:t>
            </a:r>
            <a:r>
              <a:rPr lang="de-DE" altLang="de-DE" sz="2000" b="1" dirty="0">
                <a:solidFill>
                  <a:schemeClr val="bg1"/>
                </a:solidFill>
                <a:cs typeface="Arial" charset="0"/>
              </a:rPr>
              <a:t> </a:t>
            </a:r>
            <a:r>
              <a:rPr lang="de-DE" altLang="de-DE" sz="2000" b="1" dirty="0" err="1">
                <a:solidFill>
                  <a:schemeClr val="bg1"/>
                </a:solidFill>
                <a:cs typeface="Arial" charset="0"/>
              </a:rPr>
              <a:t>is</a:t>
            </a:r>
            <a:r>
              <a:rPr lang="de-DE" altLang="de-DE" sz="2000" b="1" dirty="0">
                <a:solidFill>
                  <a:schemeClr val="bg1"/>
                </a:solidFill>
                <a:cs typeface="Arial" charset="0"/>
              </a:rPr>
              <a:t> </a:t>
            </a:r>
            <a:r>
              <a:rPr lang="de-DE" altLang="de-DE" sz="2000" b="1" dirty="0" err="1">
                <a:solidFill>
                  <a:schemeClr val="bg1"/>
                </a:solidFill>
                <a:cs typeface="Arial" charset="0"/>
              </a:rPr>
              <a:t>available</a:t>
            </a:r>
            <a:r>
              <a:rPr lang="de-DE" altLang="de-DE" sz="2000" b="1" dirty="0">
                <a:solidFill>
                  <a:schemeClr val="bg1"/>
                </a:solidFill>
                <a:cs typeface="Arial" charset="0"/>
              </a:rPr>
              <a:t> in a </a:t>
            </a:r>
            <a:r>
              <a:rPr lang="de-DE" altLang="de-DE" sz="2000" b="1" dirty="0" err="1">
                <a:solidFill>
                  <a:schemeClr val="bg1"/>
                </a:solidFill>
                <a:cs typeface="Arial" charset="0"/>
              </a:rPr>
              <a:t>resolution</a:t>
            </a:r>
            <a:r>
              <a:rPr lang="de-DE" altLang="de-DE" sz="2000" b="1" dirty="0">
                <a:solidFill>
                  <a:schemeClr val="bg1"/>
                </a:solidFill>
                <a:cs typeface="Arial" charset="0"/>
              </a:rPr>
              <a:t> </a:t>
            </a:r>
            <a:r>
              <a:rPr lang="de-DE" altLang="de-DE" sz="2000" b="1" dirty="0" err="1">
                <a:solidFill>
                  <a:schemeClr val="bg1"/>
                </a:solidFill>
                <a:cs typeface="Arial" charset="0"/>
              </a:rPr>
              <a:t>of</a:t>
            </a:r>
            <a:r>
              <a:rPr lang="de-DE" altLang="de-DE" sz="2000" b="1" dirty="0">
                <a:solidFill>
                  <a:schemeClr val="bg1"/>
                </a:solidFill>
                <a:cs typeface="Arial" charset="0"/>
              </a:rPr>
              <a:t> </a:t>
            </a:r>
            <a:r>
              <a:rPr lang="de-DE" altLang="de-DE" sz="2000" b="1" dirty="0" err="1">
                <a:solidFill>
                  <a:schemeClr val="bg1"/>
                </a:solidFill>
                <a:cs typeface="Arial" charset="0"/>
              </a:rPr>
              <a:t>approximately</a:t>
            </a:r>
            <a:r>
              <a:rPr lang="de-DE" altLang="de-DE" sz="2000" b="1" dirty="0">
                <a:solidFill>
                  <a:schemeClr val="bg1"/>
                </a:solidFill>
                <a:cs typeface="Arial" charset="0"/>
              </a:rPr>
              <a:t> 1 x 1 km </a:t>
            </a:r>
            <a:r>
              <a:rPr lang="de-DE" altLang="de-DE" sz="2000" b="1" dirty="0" err="1">
                <a:solidFill>
                  <a:schemeClr val="bg1"/>
                </a:solidFill>
                <a:cs typeface="Arial" charset="0"/>
              </a:rPr>
              <a:t>and</a:t>
            </a:r>
            <a:r>
              <a:rPr lang="de-DE" altLang="de-DE" sz="2000" b="1" dirty="0">
                <a:solidFill>
                  <a:schemeClr val="bg1"/>
                </a:solidFill>
                <a:cs typeface="Arial" charset="0"/>
              </a:rPr>
              <a:t> </a:t>
            </a:r>
            <a:r>
              <a:rPr lang="de-DE" altLang="de-DE" sz="2000" b="1" dirty="0" err="1">
                <a:solidFill>
                  <a:schemeClr val="bg1"/>
                </a:solidFill>
                <a:cs typeface="Arial" charset="0"/>
              </a:rPr>
              <a:t>allows</a:t>
            </a:r>
            <a:r>
              <a:rPr lang="de-DE" altLang="de-DE" sz="2000" b="1" dirty="0">
                <a:solidFill>
                  <a:schemeClr val="bg1"/>
                </a:solidFill>
                <a:cs typeface="Arial" charset="0"/>
              </a:rPr>
              <a:t> </a:t>
            </a:r>
            <a:r>
              <a:rPr lang="de-DE" altLang="de-DE" sz="2000" b="1" dirty="0" err="1">
                <a:solidFill>
                  <a:schemeClr val="bg1"/>
                </a:solidFill>
                <a:cs typeface="Arial" charset="0"/>
              </a:rPr>
              <a:t>for</a:t>
            </a:r>
            <a:r>
              <a:rPr lang="de-DE" altLang="de-DE" sz="2000" b="1" dirty="0">
                <a:solidFill>
                  <a:schemeClr val="bg1"/>
                </a:solidFill>
                <a:cs typeface="Arial" charset="0"/>
              </a:rPr>
              <a:t> </a:t>
            </a:r>
            <a:r>
              <a:rPr lang="de-DE" altLang="de-DE" sz="2000" b="1" dirty="0" err="1">
                <a:solidFill>
                  <a:schemeClr val="bg1"/>
                </a:solidFill>
                <a:cs typeface="Arial" charset="0"/>
              </a:rPr>
              <a:t>the</a:t>
            </a:r>
            <a:r>
              <a:rPr lang="de-DE" altLang="de-DE" sz="2000" b="1" dirty="0">
                <a:solidFill>
                  <a:schemeClr val="bg1"/>
                </a:solidFill>
                <a:cs typeface="Arial" charset="0"/>
              </a:rPr>
              <a:t> </a:t>
            </a:r>
            <a:r>
              <a:rPr lang="de-DE" altLang="de-DE" sz="2000" b="1" dirty="0" err="1">
                <a:solidFill>
                  <a:schemeClr val="bg1"/>
                </a:solidFill>
                <a:cs typeface="Arial" charset="0"/>
              </a:rPr>
              <a:t>definition</a:t>
            </a:r>
            <a:r>
              <a:rPr lang="de-DE" altLang="de-DE" sz="2000" b="1" dirty="0">
                <a:solidFill>
                  <a:schemeClr val="bg1"/>
                </a:solidFill>
                <a:cs typeface="Arial" charset="0"/>
              </a:rPr>
              <a:t> </a:t>
            </a:r>
            <a:r>
              <a:rPr lang="de-DE" altLang="de-DE" sz="2000" b="1" dirty="0" err="1">
                <a:solidFill>
                  <a:schemeClr val="bg1"/>
                </a:solidFill>
                <a:cs typeface="Arial" charset="0"/>
              </a:rPr>
              <a:t>of</a:t>
            </a:r>
            <a:r>
              <a:rPr lang="de-DE" altLang="de-DE" sz="2000" b="1" dirty="0">
                <a:solidFill>
                  <a:schemeClr val="bg1"/>
                </a:solidFill>
                <a:cs typeface="Arial" charset="0"/>
              </a:rPr>
              <a:t> </a:t>
            </a:r>
            <a:r>
              <a:rPr lang="de-DE" altLang="de-DE" sz="2000" b="1" dirty="0" err="1">
                <a:solidFill>
                  <a:schemeClr val="bg1"/>
                </a:solidFill>
                <a:cs typeface="Arial" charset="0"/>
              </a:rPr>
              <a:t>the</a:t>
            </a:r>
            <a:r>
              <a:rPr lang="de-DE" altLang="de-DE" sz="2000" b="1" dirty="0">
                <a:solidFill>
                  <a:schemeClr val="bg1"/>
                </a:solidFill>
                <a:cs typeface="Arial" charset="0"/>
              </a:rPr>
              <a:t> </a:t>
            </a:r>
            <a:r>
              <a:rPr lang="de-DE" altLang="de-DE" sz="2000" b="1" dirty="0" err="1">
                <a:solidFill>
                  <a:schemeClr val="bg1"/>
                </a:solidFill>
                <a:cs typeface="Arial" charset="0"/>
              </a:rPr>
              <a:t>following</a:t>
            </a:r>
            <a:r>
              <a:rPr lang="de-DE" altLang="de-DE" sz="2000" b="1" dirty="0">
                <a:solidFill>
                  <a:schemeClr val="bg1"/>
                </a:solidFill>
                <a:cs typeface="Arial" charset="0"/>
              </a:rPr>
              <a:t> </a:t>
            </a:r>
          </a:p>
          <a:p>
            <a:endParaRPr lang="de-DE" altLang="de-DE" sz="2000" b="1" dirty="0">
              <a:solidFill>
                <a:schemeClr val="bg1"/>
              </a:solidFill>
              <a:cs typeface="Arial" charset="0"/>
            </a:endParaRPr>
          </a:p>
          <a:p>
            <a:r>
              <a:rPr lang="de-DE" altLang="de-DE" sz="2000" b="1" dirty="0" smtClean="0">
                <a:solidFill>
                  <a:srgbClr val="FF0000"/>
                </a:solidFill>
                <a:cs typeface="Arial" charset="0"/>
              </a:rPr>
              <a:t>27 </a:t>
            </a:r>
            <a:r>
              <a:rPr lang="de-DE" altLang="de-DE" sz="2000" b="1" dirty="0" err="1" smtClean="0">
                <a:solidFill>
                  <a:srgbClr val="FF0000"/>
                </a:solidFill>
                <a:cs typeface="Arial" charset="0"/>
              </a:rPr>
              <a:t>orographic</a:t>
            </a:r>
            <a:r>
              <a:rPr lang="de-DE" altLang="de-DE" sz="2000" b="1" dirty="0" smtClean="0">
                <a:solidFill>
                  <a:srgbClr val="FF0000"/>
                </a:solidFill>
                <a:cs typeface="Arial" charset="0"/>
              </a:rPr>
              <a:t> </a:t>
            </a:r>
            <a:r>
              <a:rPr lang="de-DE" altLang="de-DE" sz="2000" b="1" dirty="0" err="1">
                <a:solidFill>
                  <a:srgbClr val="FF0000"/>
                </a:solidFill>
                <a:cs typeface="Arial" charset="0"/>
              </a:rPr>
              <a:t>descriptors</a:t>
            </a:r>
            <a:r>
              <a:rPr lang="de-DE" altLang="de-DE" sz="2000" b="1" dirty="0">
                <a:solidFill>
                  <a:srgbClr val="FF0000"/>
                </a:solidFill>
                <a:cs typeface="Arial" charset="0"/>
              </a:rPr>
              <a:t> </a:t>
            </a:r>
            <a:r>
              <a:rPr lang="de-DE" altLang="de-DE" sz="2000" b="1" dirty="0" err="1">
                <a:solidFill>
                  <a:srgbClr val="FF0000"/>
                </a:solidFill>
                <a:cs typeface="Arial" charset="0"/>
              </a:rPr>
              <a:t>with</a:t>
            </a:r>
            <a:r>
              <a:rPr lang="de-DE" altLang="de-DE" sz="2000" b="1" dirty="0">
                <a:solidFill>
                  <a:srgbClr val="FF0000"/>
                </a:solidFill>
                <a:cs typeface="Arial" charset="0"/>
              </a:rPr>
              <a:t> different </a:t>
            </a:r>
            <a:r>
              <a:rPr lang="de-DE" altLang="de-DE" sz="2000" b="1" dirty="0" err="1">
                <a:solidFill>
                  <a:srgbClr val="FF0000"/>
                </a:solidFill>
                <a:cs typeface="Arial" charset="0"/>
              </a:rPr>
              <a:t>spatial</a:t>
            </a:r>
            <a:r>
              <a:rPr lang="de-DE" altLang="de-DE" sz="2000" b="1" dirty="0">
                <a:solidFill>
                  <a:srgbClr val="FF0000"/>
                </a:solidFill>
                <a:cs typeface="Arial" charset="0"/>
              </a:rPr>
              <a:t> </a:t>
            </a:r>
            <a:r>
              <a:rPr lang="de-DE" altLang="de-DE" sz="2000" b="1" dirty="0" err="1">
                <a:solidFill>
                  <a:srgbClr val="FF0000"/>
                </a:solidFill>
                <a:cs typeface="Arial" charset="0"/>
              </a:rPr>
              <a:t>smoothing</a:t>
            </a:r>
            <a:r>
              <a:rPr lang="de-DE" altLang="de-DE" sz="2000" b="1" dirty="0">
                <a:solidFill>
                  <a:srgbClr val="FF0000"/>
                </a:solidFill>
                <a:cs typeface="Arial" charset="0"/>
              </a:rPr>
              <a:t>:</a:t>
            </a:r>
          </a:p>
          <a:p>
            <a:endParaRPr lang="de-DE" altLang="de-DE" sz="2000" b="1" dirty="0">
              <a:solidFill>
                <a:schemeClr val="bg1"/>
              </a:solidFill>
              <a:cs typeface="Arial" charset="0"/>
            </a:endParaRPr>
          </a:p>
        </p:txBody>
      </p:sp>
      <p:sp>
        <p:nvSpPr>
          <p:cNvPr id="8" name="Textfeld 7"/>
          <p:cNvSpPr txBox="1">
            <a:spLocks noChangeArrowheads="1"/>
          </p:cNvSpPr>
          <p:nvPr/>
        </p:nvSpPr>
        <p:spPr bwMode="auto">
          <a:xfrm>
            <a:off x="428625" y="4500563"/>
            <a:ext cx="4698722" cy="1015663"/>
          </a:xfrm>
          <a:prstGeom prst="rect">
            <a:avLst/>
          </a:prstGeom>
          <a:noFill/>
          <a:ln w="9525">
            <a:noFill/>
            <a:miter lim="800000"/>
            <a:headEnd/>
            <a:tailEnd/>
          </a:ln>
        </p:spPr>
        <p:txBody>
          <a:bodyPr wrap="square">
            <a:spAutoFit/>
          </a:bodyPr>
          <a:lstStyle/>
          <a:p>
            <a:pPr marL="180975" indent="-180975">
              <a:buFont typeface="Wingdings" pitchFamily="2" charset="2"/>
              <a:buChar char="§"/>
            </a:pPr>
            <a:r>
              <a:rPr lang="de-DE" altLang="de-DE" sz="2000" b="1" dirty="0" smtClean="0">
                <a:solidFill>
                  <a:schemeClr val="bg1"/>
                </a:solidFill>
                <a:cs typeface="Arial" charset="0"/>
              </a:rPr>
              <a:t>Elevation</a:t>
            </a:r>
          </a:p>
          <a:p>
            <a:pPr marL="180975" indent="-180975">
              <a:buFont typeface="Wingdings" pitchFamily="2" charset="2"/>
              <a:buChar char="§"/>
            </a:pPr>
            <a:r>
              <a:rPr lang="de-DE" altLang="de-DE" sz="2000" b="1" dirty="0" err="1" smtClean="0">
                <a:solidFill>
                  <a:schemeClr val="bg1"/>
                </a:solidFill>
                <a:cs typeface="Arial" charset="0"/>
              </a:rPr>
              <a:t>slope</a:t>
            </a:r>
            <a:r>
              <a:rPr lang="de-DE" altLang="de-DE" sz="2000" b="1" dirty="0">
                <a:solidFill>
                  <a:schemeClr val="bg1"/>
                </a:solidFill>
                <a:cs typeface="Arial" charset="0"/>
              </a:rPr>
              <a:t>: = </a:t>
            </a:r>
            <a:r>
              <a:rPr lang="de-DE" altLang="de-DE" sz="2000" b="1" dirty="0" err="1">
                <a:solidFill>
                  <a:schemeClr val="bg1"/>
                </a:solidFill>
                <a:cs typeface="Arial" charset="0"/>
              </a:rPr>
              <a:t>first</a:t>
            </a:r>
            <a:r>
              <a:rPr lang="de-DE" altLang="de-DE" sz="2000" b="1" dirty="0">
                <a:solidFill>
                  <a:schemeClr val="bg1"/>
                </a:solidFill>
                <a:cs typeface="Arial" charset="0"/>
              </a:rPr>
              <a:t> derivative </a:t>
            </a:r>
            <a:r>
              <a:rPr lang="de-DE" altLang="de-DE" sz="2000" b="1" dirty="0" err="1">
                <a:solidFill>
                  <a:schemeClr val="bg1"/>
                </a:solidFill>
                <a:cs typeface="Arial" charset="0"/>
              </a:rPr>
              <a:t>of</a:t>
            </a:r>
            <a:r>
              <a:rPr lang="de-DE" altLang="de-DE" sz="2000" b="1" dirty="0">
                <a:solidFill>
                  <a:schemeClr val="bg1"/>
                </a:solidFill>
                <a:cs typeface="Arial" charset="0"/>
              </a:rPr>
              <a:t> </a:t>
            </a:r>
            <a:r>
              <a:rPr lang="de-DE" altLang="de-DE" sz="2000" b="1" dirty="0" err="1" smtClean="0">
                <a:solidFill>
                  <a:schemeClr val="bg1"/>
                </a:solidFill>
                <a:cs typeface="Arial" charset="0"/>
              </a:rPr>
              <a:t>elevation</a:t>
            </a:r>
            <a:r>
              <a:rPr lang="de-DE" altLang="de-DE" sz="2000" b="1" dirty="0" smtClean="0">
                <a:solidFill>
                  <a:schemeClr val="bg1"/>
                </a:solidFill>
                <a:cs typeface="Arial" charset="0"/>
              </a:rPr>
              <a:t>.</a:t>
            </a:r>
          </a:p>
          <a:p>
            <a:pPr marL="180975" indent="-180975">
              <a:buFont typeface="Wingdings" pitchFamily="2" charset="2"/>
              <a:buChar char="§"/>
            </a:pPr>
            <a:r>
              <a:rPr lang="de-DE" altLang="de-DE" sz="2000" b="1" dirty="0" smtClean="0">
                <a:solidFill>
                  <a:schemeClr val="bg1"/>
                </a:solidFill>
                <a:cs typeface="Arial" charset="0"/>
              </a:rPr>
              <a:t>Land/</a:t>
            </a:r>
            <a:r>
              <a:rPr lang="de-DE" altLang="de-DE" sz="2000" b="1" dirty="0" err="1" smtClean="0">
                <a:solidFill>
                  <a:schemeClr val="bg1"/>
                </a:solidFill>
                <a:cs typeface="Arial" charset="0"/>
              </a:rPr>
              <a:t>Water</a:t>
            </a:r>
            <a:endParaRPr lang="de-DE" altLang="de-DE" sz="2000" b="1" dirty="0">
              <a:solidFill>
                <a:schemeClr val="bg1"/>
              </a:solidFill>
              <a:cs typeface="Arial" charset="0"/>
            </a:endParaRPr>
          </a:p>
        </p:txBody>
      </p:sp>
      <p:sp>
        <p:nvSpPr>
          <p:cNvPr id="11" name="Textfeld 10"/>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024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0245" name="Textfeld 6"/>
          <p:cNvSpPr txBox="1">
            <a:spLocks noChangeArrowheads="1"/>
          </p:cNvSpPr>
          <p:nvPr/>
        </p:nvSpPr>
        <p:spPr bwMode="auto">
          <a:xfrm>
            <a:off x="323528" y="1470263"/>
            <a:ext cx="8640960" cy="4401205"/>
          </a:xfrm>
          <a:prstGeom prst="rect">
            <a:avLst/>
          </a:prstGeom>
          <a:noFill/>
          <a:ln w="9525">
            <a:noFill/>
            <a:miter lim="800000"/>
            <a:headEnd/>
            <a:tailEnd/>
          </a:ln>
        </p:spPr>
        <p:txBody>
          <a:bodyPr wrap="square">
            <a:spAutoFit/>
          </a:bodyPr>
          <a:lstStyle/>
          <a:p>
            <a:r>
              <a:rPr lang="en-US" altLang="de-DE" sz="2000" b="1" dirty="0" smtClean="0">
                <a:solidFill>
                  <a:schemeClr val="bg1"/>
                </a:solidFill>
                <a:cs typeface="Arial" charset="0"/>
              </a:rPr>
              <a:t>Differences between the weighted </a:t>
            </a:r>
            <a:r>
              <a:rPr lang="en-US" altLang="de-DE" sz="2000" b="1" dirty="0" err="1" smtClean="0">
                <a:solidFill>
                  <a:schemeClr val="bg1"/>
                </a:solidFill>
                <a:cs typeface="Arial" charset="0"/>
              </a:rPr>
              <a:t>orography</a:t>
            </a:r>
            <a:r>
              <a:rPr lang="en-US" altLang="de-DE" sz="2000" b="1" dirty="0" smtClean="0">
                <a:solidFill>
                  <a:schemeClr val="bg1"/>
                </a:solidFill>
                <a:cs typeface="Arial" charset="0"/>
              </a:rPr>
              <a:t> descriptors are used to define the </a:t>
            </a:r>
            <a:r>
              <a:rPr lang="en-US" altLang="de-DE" sz="2000" b="1" dirty="0" smtClean="0">
                <a:solidFill>
                  <a:srgbClr val="FF0000"/>
                </a:solidFill>
                <a:cs typeface="Arial" charset="0"/>
              </a:rPr>
              <a:t>representativeness between interpolation points and observation locations</a:t>
            </a:r>
            <a:r>
              <a:rPr lang="en-US" altLang="de-DE" sz="2000" b="1" dirty="0" smtClean="0">
                <a:solidFill>
                  <a:schemeClr val="bg1"/>
                </a:solidFill>
                <a:cs typeface="Arial" charset="0"/>
              </a:rPr>
              <a:t>. </a:t>
            </a:r>
          </a:p>
          <a:p>
            <a:endParaRPr lang="en-US" altLang="de-DE" sz="2000" b="1" dirty="0" smtClean="0">
              <a:solidFill>
                <a:schemeClr val="bg1"/>
              </a:solidFill>
              <a:cs typeface="Arial" charset="0"/>
            </a:endParaRPr>
          </a:p>
          <a:p>
            <a:r>
              <a:rPr lang="en-US" altLang="de-DE" sz="2000" b="1" dirty="0" smtClean="0">
                <a:solidFill>
                  <a:schemeClr val="bg1"/>
                </a:solidFill>
                <a:cs typeface="Arial" charset="0"/>
              </a:rPr>
              <a:t>This representativeness is the norm of a </a:t>
            </a:r>
            <a:r>
              <a:rPr lang="en-US" altLang="de-DE" sz="2000" b="1" dirty="0" smtClean="0">
                <a:solidFill>
                  <a:srgbClr val="FF0000"/>
                </a:solidFill>
                <a:cs typeface="Arial" charset="0"/>
              </a:rPr>
              <a:t>multi-dimensional vector</a:t>
            </a:r>
            <a:r>
              <a:rPr lang="en-US" altLang="de-DE" sz="2000" b="1" dirty="0" smtClean="0">
                <a:solidFill>
                  <a:schemeClr val="bg1"/>
                </a:solidFill>
                <a:cs typeface="Arial" charset="0"/>
              </a:rPr>
              <a:t> with the number of dimensions being equal to the number of </a:t>
            </a:r>
            <a:r>
              <a:rPr lang="en-US" altLang="de-DE" sz="2000" b="1" dirty="0" err="1" smtClean="0">
                <a:solidFill>
                  <a:schemeClr val="bg1"/>
                </a:solidFill>
                <a:cs typeface="Arial" charset="0"/>
              </a:rPr>
              <a:t>orography</a:t>
            </a:r>
            <a:r>
              <a:rPr lang="en-US" altLang="de-DE" sz="2000" b="1" dirty="0" smtClean="0">
                <a:solidFill>
                  <a:schemeClr val="bg1"/>
                </a:solidFill>
                <a:cs typeface="Arial" charset="0"/>
              </a:rPr>
              <a:t> descriptors.</a:t>
            </a:r>
          </a:p>
          <a:p>
            <a:endParaRPr lang="en-US" altLang="de-DE" sz="2000" b="1" dirty="0" smtClean="0">
              <a:solidFill>
                <a:schemeClr val="bg1"/>
              </a:solidFill>
              <a:cs typeface="Arial" charset="0"/>
            </a:endParaRPr>
          </a:p>
          <a:p>
            <a:r>
              <a:rPr lang="en-US" altLang="de-DE" sz="2000" b="1" dirty="0" smtClean="0">
                <a:solidFill>
                  <a:schemeClr val="bg1"/>
                </a:solidFill>
                <a:cs typeface="Arial" charset="0"/>
              </a:rPr>
              <a:t>A procedure to search for the most informative set of representative </a:t>
            </a:r>
            <a:r>
              <a:rPr lang="en-US" altLang="de-DE" sz="2000" b="1" dirty="0" err="1" smtClean="0">
                <a:solidFill>
                  <a:schemeClr val="bg1"/>
                </a:solidFill>
                <a:cs typeface="Arial" charset="0"/>
              </a:rPr>
              <a:t>oberservation</a:t>
            </a:r>
            <a:r>
              <a:rPr lang="en-US" altLang="de-DE" sz="2000" b="1" dirty="0" smtClean="0">
                <a:solidFill>
                  <a:schemeClr val="bg1"/>
                </a:solidFill>
                <a:cs typeface="Arial" charset="0"/>
              </a:rPr>
              <a:t> stations for a given interpolation point is applied and shown below.</a:t>
            </a:r>
          </a:p>
          <a:p>
            <a:endParaRPr lang="en-US" altLang="de-DE" sz="2000" b="1" dirty="0" smtClean="0">
              <a:solidFill>
                <a:schemeClr val="bg1"/>
              </a:solidFill>
              <a:cs typeface="Arial" charset="0"/>
            </a:endParaRPr>
          </a:p>
          <a:p>
            <a:r>
              <a:rPr lang="en-US" altLang="de-DE" sz="2000" b="1" dirty="0" smtClean="0">
                <a:solidFill>
                  <a:srgbClr val="FF0000"/>
                </a:solidFill>
                <a:cs typeface="Arial" charset="0"/>
              </a:rPr>
              <a:t>Interpolation weights </a:t>
            </a:r>
            <a:r>
              <a:rPr lang="en-US" altLang="de-DE" sz="2000" b="1" dirty="0" smtClean="0">
                <a:solidFill>
                  <a:schemeClr val="bg1"/>
                </a:solidFill>
                <a:cs typeface="Arial" charset="0"/>
              </a:rPr>
              <a:t>are calculated for the selected </a:t>
            </a:r>
            <a:r>
              <a:rPr lang="en-US" altLang="de-DE" sz="2000" b="1" dirty="0" err="1" smtClean="0">
                <a:solidFill>
                  <a:schemeClr val="bg1"/>
                </a:solidFill>
                <a:cs typeface="Arial" charset="0"/>
              </a:rPr>
              <a:t>oberservation</a:t>
            </a:r>
            <a:r>
              <a:rPr lang="en-US" altLang="de-DE" sz="2000" b="1" dirty="0" smtClean="0">
                <a:solidFill>
                  <a:schemeClr val="bg1"/>
                </a:solidFill>
                <a:cs typeface="Arial" charset="0"/>
              </a:rPr>
              <a:t> locations based on the representativeness.</a:t>
            </a:r>
          </a:p>
        </p:txBody>
      </p:sp>
      <p:sp>
        <p:nvSpPr>
          <p:cNvPr id="9" name="Textfeld 8"/>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
          <p:cNvSpPr>
            <a:spLocks noChangeArrowheads="1"/>
          </p:cNvSpPr>
          <p:nvPr/>
        </p:nvSpPr>
        <p:spPr bwMode="gray">
          <a:xfrm>
            <a:off x="827584" y="3645024"/>
            <a:ext cx="7759006" cy="288032"/>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sz="1400" dirty="0" smtClean="0">
                <a:solidFill>
                  <a:schemeClr val="bg1"/>
                </a:solidFill>
                <a:latin typeface="Calibri" pitchFamily="34" charset="0"/>
              </a:rPr>
              <a:t>3-dimensional (Alpine </a:t>
            </a:r>
            <a:r>
              <a:rPr lang="en-US" sz="1400" dirty="0" err="1" smtClean="0">
                <a:solidFill>
                  <a:schemeClr val="bg1"/>
                </a:solidFill>
                <a:latin typeface="Calibri" pitchFamily="34" charset="0"/>
              </a:rPr>
              <a:t>Seefeld</a:t>
            </a:r>
            <a:r>
              <a:rPr lang="en-US" sz="1400" dirty="0" smtClean="0">
                <a:solidFill>
                  <a:schemeClr val="bg1"/>
                </a:solidFill>
                <a:latin typeface="Calibri" pitchFamily="34" charset="0"/>
              </a:rPr>
              <a:t> area)</a:t>
            </a:r>
          </a:p>
        </p:txBody>
      </p:sp>
      <p:sp>
        <p:nvSpPr>
          <p:cNvPr id="40" name="Rectangle 4"/>
          <p:cNvSpPr>
            <a:spLocks noChangeArrowheads="1"/>
          </p:cNvSpPr>
          <p:nvPr/>
        </p:nvSpPr>
        <p:spPr bwMode="gray">
          <a:xfrm>
            <a:off x="827584" y="3356992"/>
            <a:ext cx="7759006" cy="288032"/>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sz="1400" dirty="0" smtClean="0">
                <a:solidFill>
                  <a:schemeClr val="bg1"/>
                </a:solidFill>
                <a:latin typeface="Calibri" pitchFamily="34" charset="0"/>
              </a:rPr>
              <a:t>2-dimensional (North German Plane)</a:t>
            </a:r>
          </a:p>
        </p:txBody>
      </p:sp>
      <p:pic>
        <p:nvPicPr>
          <p:cNvPr id="307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3" name="Flussdiagramm: Prozess 12"/>
          <p:cNvSpPr/>
          <p:nvPr/>
        </p:nvSpPr>
        <p:spPr>
          <a:xfrm>
            <a:off x="395536" y="1870031"/>
            <a:ext cx="2088232" cy="46801"/>
          </a:xfrm>
          <a:prstGeom prst="flowChartProcess">
            <a:avLst/>
          </a:prstGeom>
          <a:solidFill>
            <a:srgbClr val="E8B7B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14" name="Flussdiagramm: Prozess 13"/>
          <p:cNvSpPr/>
          <p:nvPr/>
        </p:nvSpPr>
        <p:spPr>
          <a:xfrm>
            <a:off x="2483767" y="1870032"/>
            <a:ext cx="6129561" cy="45719"/>
          </a:xfrm>
          <a:prstGeom prst="flowChartProcess">
            <a:avLst/>
          </a:prstGeom>
          <a:solidFill>
            <a:srgbClr val="E8B7B7">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15" name="Rechteck 14"/>
          <p:cNvSpPr/>
          <p:nvPr/>
        </p:nvSpPr>
        <p:spPr>
          <a:xfrm>
            <a:off x="396043" y="1401979"/>
            <a:ext cx="8217285" cy="468052"/>
          </a:xfrm>
          <a:prstGeom prst="rect">
            <a:avLst/>
          </a:prstGeom>
          <a:solidFill>
            <a:sysClr val="window" lastClr="FFFFFF">
              <a:lumMod val="65000"/>
              <a:alpha val="25000"/>
            </a:sys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ysClr val="windowText" lastClr="000000">
                    <a:lumMod val="95000"/>
                    <a:lumOff val="5000"/>
                  </a:sysClr>
                </a:solidFill>
                <a:effectLst/>
                <a:uLnTx/>
                <a:uFillTx/>
                <a:latin typeface="Calibri" pitchFamily="34" charset="0"/>
                <a:ea typeface="+mn-ea"/>
                <a:cs typeface="+mn-cs"/>
              </a:rPr>
              <a:t>Outline</a:t>
            </a:r>
            <a:endParaRPr kumimoji="0" lang="de-DE" sz="1800" b="0" i="0" u="none" strike="noStrike" kern="0" cap="none" spc="0" normalizeH="0" baseline="0" noProof="0" dirty="0">
              <a:ln>
                <a:noFill/>
              </a:ln>
              <a:solidFill>
                <a:sysClr val="windowText" lastClr="000000">
                  <a:lumMod val="95000"/>
                  <a:lumOff val="5000"/>
                </a:sysClr>
              </a:solidFill>
              <a:effectLst/>
              <a:uLnTx/>
              <a:uFillTx/>
              <a:latin typeface="Calibri" pitchFamily="34" charset="0"/>
              <a:ea typeface="+mn-ea"/>
              <a:cs typeface="+mn-cs"/>
            </a:endParaRPr>
          </a:p>
        </p:txBody>
      </p:sp>
      <p:sp>
        <p:nvSpPr>
          <p:cNvPr id="16" name="Rechteck 15"/>
          <p:cNvSpPr/>
          <p:nvPr/>
        </p:nvSpPr>
        <p:spPr>
          <a:xfrm>
            <a:off x="395536" y="1400392"/>
            <a:ext cx="2088232" cy="468052"/>
          </a:xfrm>
          <a:prstGeom prst="rect">
            <a:avLst/>
          </a:prstGeom>
          <a:solidFill>
            <a:sysClr val="window" lastClr="FFFFFF">
              <a:lumMod val="75000"/>
              <a:alpha val="44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23" name="Rectangle 4"/>
          <p:cNvSpPr>
            <a:spLocks noChangeArrowheads="1"/>
          </p:cNvSpPr>
          <p:nvPr/>
        </p:nvSpPr>
        <p:spPr bwMode="gray">
          <a:xfrm>
            <a:off x="827584" y="2132856"/>
            <a:ext cx="775900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lumMod val="95000"/>
                    <a:lumOff val="5000"/>
                  </a:schemeClr>
                </a:solidFill>
                <a:latin typeface="Calibri" pitchFamily="34" charset="0"/>
              </a:rPr>
              <a:t>Motivation</a:t>
            </a:r>
          </a:p>
        </p:txBody>
      </p:sp>
      <p:sp>
        <p:nvSpPr>
          <p:cNvPr id="24" name="Rectangle 9"/>
          <p:cNvSpPr>
            <a:spLocks noChangeArrowheads="1"/>
          </p:cNvSpPr>
          <p:nvPr/>
        </p:nvSpPr>
        <p:spPr bwMode="gray">
          <a:xfrm>
            <a:off x="395536" y="2132856"/>
            <a:ext cx="463550" cy="36000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1</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
        <p:nvSpPr>
          <p:cNvPr id="27" name="Rectangle 4"/>
          <p:cNvSpPr>
            <a:spLocks noChangeArrowheads="1"/>
          </p:cNvSpPr>
          <p:nvPr/>
        </p:nvSpPr>
        <p:spPr bwMode="gray">
          <a:xfrm>
            <a:off x="827584" y="2564904"/>
            <a:ext cx="775900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solidFill>
                <a:latin typeface="Calibri" pitchFamily="34" charset="0"/>
              </a:rPr>
              <a:t>How to bring the benefit of MOS to the area? - MOS coefficient interpolation</a:t>
            </a:r>
          </a:p>
        </p:txBody>
      </p:sp>
      <p:sp>
        <p:nvSpPr>
          <p:cNvPr id="28" name="Rectangle 9"/>
          <p:cNvSpPr>
            <a:spLocks noChangeArrowheads="1"/>
          </p:cNvSpPr>
          <p:nvPr/>
        </p:nvSpPr>
        <p:spPr bwMode="gray">
          <a:xfrm>
            <a:off x="395536" y="2564904"/>
            <a:ext cx="463550" cy="36000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2</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
        <p:nvSpPr>
          <p:cNvPr id="29" name="Rectangle 4"/>
          <p:cNvSpPr>
            <a:spLocks noChangeArrowheads="1"/>
          </p:cNvSpPr>
          <p:nvPr/>
        </p:nvSpPr>
        <p:spPr bwMode="gray">
          <a:xfrm>
            <a:off x="827584" y="2996952"/>
            <a:ext cx="775900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solidFill>
                <a:latin typeface="Calibri" pitchFamily="34" charset="0"/>
              </a:rPr>
              <a:t>Explanations</a:t>
            </a:r>
            <a:endParaRPr lang="en-US" sz="1400" dirty="0" smtClean="0">
              <a:solidFill>
                <a:schemeClr val="bg1"/>
              </a:solidFill>
              <a:latin typeface="Calibri" pitchFamily="34" charset="0"/>
            </a:endParaRPr>
          </a:p>
        </p:txBody>
      </p:sp>
      <p:sp>
        <p:nvSpPr>
          <p:cNvPr id="30" name="Rectangle 9"/>
          <p:cNvSpPr>
            <a:spLocks noChangeArrowheads="1"/>
          </p:cNvSpPr>
          <p:nvPr/>
        </p:nvSpPr>
        <p:spPr bwMode="gray">
          <a:xfrm>
            <a:off x="395536" y="2996952"/>
            <a:ext cx="463550" cy="36004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3</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
        <p:nvSpPr>
          <p:cNvPr id="34" name="Rectangle 4"/>
          <p:cNvSpPr>
            <a:spLocks noChangeArrowheads="1"/>
          </p:cNvSpPr>
          <p:nvPr/>
        </p:nvSpPr>
        <p:spPr bwMode="gray">
          <a:xfrm>
            <a:off x="827584" y="5301208"/>
            <a:ext cx="775012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solidFill>
                <a:latin typeface="Calibri" pitchFamily="34" charset="0"/>
              </a:rPr>
              <a:t>Verification</a:t>
            </a:r>
          </a:p>
        </p:txBody>
      </p:sp>
      <p:sp>
        <p:nvSpPr>
          <p:cNvPr id="35" name="Rectangle 9"/>
          <p:cNvSpPr>
            <a:spLocks noChangeArrowheads="1"/>
          </p:cNvSpPr>
          <p:nvPr/>
        </p:nvSpPr>
        <p:spPr bwMode="gray">
          <a:xfrm>
            <a:off x="395536" y="5301208"/>
            <a:ext cx="463550" cy="36004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5</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
        <p:nvSpPr>
          <p:cNvPr id="38" name="Rectangle 9"/>
          <p:cNvSpPr>
            <a:spLocks noChangeArrowheads="1"/>
          </p:cNvSpPr>
          <p:nvPr/>
        </p:nvSpPr>
        <p:spPr bwMode="gray">
          <a:xfrm>
            <a:off x="395536" y="3356992"/>
            <a:ext cx="463550" cy="288032"/>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1200" b="1" i="0" u="none" strike="noStrike" kern="0" cap="none" spc="0" normalizeH="0" baseline="0" noProof="1" smtClean="0">
                <a:ln>
                  <a:noFill/>
                </a:ln>
                <a:solidFill>
                  <a:srgbClr val="FFFFFF"/>
                </a:solidFill>
                <a:effectLst/>
                <a:uLnTx/>
                <a:uFillTx/>
                <a:latin typeface="Calibri" pitchFamily="34" charset="0"/>
              </a:rPr>
              <a:t>3.1</a:t>
            </a:r>
            <a:endParaRPr kumimoji="0" lang="de-DE" altLang="de-DE" sz="1200" b="1" i="0" u="none" strike="noStrike" kern="0" cap="none" spc="0" normalizeH="0" baseline="0" noProof="1">
              <a:ln>
                <a:noFill/>
              </a:ln>
              <a:solidFill>
                <a:srgbClr val="FFFFFF"/>
              </a:solidFill>
              <a:effectLst/>
              <a:uLnTx/>
              <a:uFillTx/>
              <a:latin typeface="Calibri" pitchFamily="34" charset="0"/>
            </a:endParaRPr>
          </a:p>
        </p:txBody>
      </p:sp>
      <p:sp>
        <p:nvSpPr>
          <p:cNvPr id="41" name="Rectangle 9"/>
          <p:cNvSpPr>
            <a:spLocks noChangeArrowheads="1"/>
          </p:cNvSpPr>
          <p:nvPr/>
        </p:nvSpPr>
        <p:spPr bwMode="gray">
          <a:xfrm>
            <a:off x="395536" y="3645024"/>
            <a:ext cx="463550" cy="288032"/>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1200" b="1" i="0" u="none" strike="noStrike" kern="0" cap="none" spc="0" normalizeH="0" baseline="0" noProof="1" smtClean="0">
                <a:ln>
                  <a:noFill/>
                </a:ln>
                <a:solidFill>
                  <a:srgbClr val="FFFFFF"/>
                </a:solidFill>
                <a:effectLst/>
                <a:uLnTx/>
                <a:uFillTx/>
                <a:latin typeface="Calibri" pitchFamily="34" charset="0"/>
              </a:rPr>
              <a:t>3.2</a:t>
            </a:r>
            <a:endParaRPr kumimoji="0" lang="de-DE" altLang="de-DE" sz="1200" b="1" i="0" u="none" strike="noStrike" kern="0" cap="none" spc="0" normalizeH="0" baseline="0" noProof="1">
              <a:ln>
                <a:noFill/>
              </a:ln>
              <a:solidFill>
                <a:srgbClr val="FFFFFF"/>
              </a:solidFill>
              <a:effectLst/>
              <a:uLnTx/>
              <a:uFillTx/>
              <a:latin typeface="Calibri" pitchFamily="34" charset="0"/>
            </a:endParaRPr>
          </a:p>
        </p:txBody>
      </p:sp>
      <p:sp>
        <p:nvSpPr>
          <p:cNvPr id="43" name="Rectangle 4"/>
          <p:cNvSpPr>
            <a:spLocks noChangeArrowheads="1"/>
          </p:cNvSpPr>
          <p:nvPr/>
        </p:nvSpPr>
        <p:spPr bwMode="gray">
          <a:xfrm>
            <a:off x="827584" y="4653136"/>
            <a:ext cx="7759006" cy="288032"/>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sz="1400" dirty="0" smtClean="0">
                <a:solidFill>
                  <a:schemeClr val="bg1"/>
                </a:solidFill>
                <a:latin typeface="Calibri" pitchFamily="34" charset="0"/>
              </a:rPr>
              <a:t>Forecasting examples for 30.000 cities in Switzerland</a:t>
            </a:r>
          </a:p>
        </p:txBody>
      </p:sp>
      <p:sp>
        <p:nvSpPr>
          <p:cNvPr id="44" name="Rectangle 4"/>
          <p:cNvSpPr>
            <a:spLocks noChangeArrowheads="1"/>
          </p:cNvSpPr>
          <p:nvPr/>
        </p:nvSpPr>
        <p:spPr bwMode="gray">
          <a:xfrm>
            <a:off x="827584" y="4365104"/>
            <a:ext cx="7759006" cy="288032"/>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sz="1400" dirty="0" smtClean="0">
                <a:solidFill>
                  <a:schemeClr val="bg1"/>
                </a:solidFill>
                <a:latin typeface="Calibri" pitchFamily="34" charset="0"/>
              </a:rPr>
              <a:t>Representative stations for </a:t>
            </a:r>
            <a:r>
              <a:rPr lang="en-US" sz="1400" dirty="0" err="1" smtClean="0">
                <a:solidFill>
                  <a:schemeClr val="bg1"/>
                </a:solidFill>
                <a:latin typeface="Calibri" pitchFamily="34" charset="0"/>
              </a:rPr>
              <a:t>Toggenburg</a:t>
            </a:r>
            <a:r>
              <a:rPr lang="en-US" sz="1400" dirty="0" smtClean="0">
                <a:solidFill>
                  <a:schemeClr val="bg1"/>
                </a:solidFill>
                <a:latin typeface="Calibri" pitchFamily="34" charset="0"/>
              </a:rPr>
              <a:t> (NY, US)</a:t>
            </a:r>
          </a:p>
        </p:txBody>
      </p:sp>
      <p:sp>
        <p:nvSpPr>
          <p:cNvPr id="45" name="Rectangle 4"/>
          <p:cNvSpPr>
            <a:spLocks noChangeArrowheads="1"/>
          </p:cNvSpPr>
          <p:nvPr/>
        </p:nvSpPr>
        <p:spPr bwMode="gray">
          <a:xfrm>
            <a:off x="827584" y="4005064"/>
            <a:ext cx="775900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solidFill>
                <a:latin typeface="Calibri" pitchFamily="34" charset="0"/>
              </a:rPr>
              <a:t>n-dimensional Examples</a:t>
            </a:r>
            <a:endParaRPr lang="en-US" sz="1200" dirty="0" smtClean="0">
              <a:solidFill>
                <a:schemeClr val="bg1"/>
              </a:solidFill>
              <a:latin typeface="Calibri" pitchFamily="34" charset="0"/>
            </a:endParaRPr>
          </a:p>
        </p:txBody>
      </p:sp>
      <p:sp>
        <p:nvSpPr>
          <p:cNvPr id="46" name="Rectangle 9"/>
          <p:cNvSpPr>
            <a:spLocks noChangeArrowheads="1"/>
          </p:cNvSpPr>
          <p:nvPr/>
        </p:nvSpPr>
        <p:spPr bwMode="gray">
          <a:xfrm>
            <a:off x="395536" y="4005064"/>
            <a:ext cx="463550" cy="36004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4</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
        <p:nvSpPr>
          <p:cNvPr id="47" name="Rectangle 9"/>
          <p:cNvSpPr>
            <a:spLocks noChangeArrowheads="1"/>
          </p:cNvSpPr>
          <p:nvPr/>
        </p:nvSpPr>
        <p:spPr bwMode="gray">
          <a:xfrm>
            <a:off x="395536" y="4365104"/>
            <a:ext cx="463550" cy="288032"/>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1200" b="1" i="0" u="none" strike="noStrike" kern="0" cap="none" spc="0" normalizeH="0" baseline="0" noProof="1" smtClean="0">
                <a:ln>
                  <a:noFill/>
                </a:ln>
                <a:solidFill>
                  <a:srgbClr val="FFFFFF"/>
                </a:solidFill>
                <a:effectLst/>
                <a:uLnTx/>
                <a:uFillTx/>
                <a:latin typeface="Calibri" pitchFamily="34" charset="0"/>
              </a:rPr>
              <a:t>4.1</a:t>
            </a:r>
            <a:endParaRPr kumimoji="0" lang="de-DE" altLang="de-DE" sz="1200" b="1" i="0" u="none" strike="noStrike" kern="0" cap="none" spc="0" normalizeH="0" baseline="0" noProof="1">
              <a:ln>
                <a:noFill/>
              </a:ln>
              <a:solidFill>
                <a:srgbClr val="FFFFFF"/>
              </a:solidFill>
              <a:effectLst/>
              <a:uLnTx/>
              <a:uFillTx/>
              <a:latin typeface="Calibri" pitchFamily="34" charset="0"/>
            </a:endParaRPr>
          </a:p>
        </p:txBody>
      </p:sp>
      <p:sp>
        <p:nvSpPr>
          <p:cNvPr id="48" name="Rectangle 9"/>
          <p:cNvSpPr>
            <a:spLocks noChangeArrowheads="1"/>
          </p:cNvSpPr>
          <p:nvPr/>
        </p:nvSpPr>
        <p:spPr bwMode="gray">
          <a:xfrm>
            <a:off x="395536" y="4653136"/>
            <a:ext cx="463550" cy="288032"/>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1200" b="1" i="0" u="none" strike="noStrike" kern="0" cap="none" spc="0" normalizeH="0" baseline="0" noProof="1" smtClean="0">
                <a:ln>
                  <a:noFill/>
                </a:ln>
                <a:solidFill>
                  <a:srgbClr val="FFFFFF"/>
                </a:solidFill>
                <a:effectLst/>
                <a:uLnTx/>
                <a:uFillTx/>
                <a:latin typeface="Calibri" pitchFamily="34" charset="0"/>
              </a:rPr>
              <a:t>4.2</a:t>
            </a:r>
            <a:endParaRPr kumimoji="0" lang="de-DE" altLang="de-DE" sz="1200" b="1" i="0" u="none" strike="noStrike" kern="0" cap="none" spc="0" normalizeH="0" baseline="0" noProof="1">
              <a:ln>
                <a:noFill/>
              </a:ln>
              <a:solidFill>
                <a:srgbClr val="FFFFFF"/>
              </a:solidFill>
              <a:effectLst/>
              <a:uLnTx/>
              <a:uFillTx/>
              <a:latin typeface="Calibri" pitchFamily="34" charset="0"/>
            </a:endParaRPr>
          </a:p>
        </p:txBody>
      </p:sp>
      <p:sp>
        <p:nvSpPr>
          <p:cNvPr id="49" name="Rectangle 4"/>
          <p:cNvSpPr>
            <a:spLocks noChangeArrowheads="1"/>
          </p:cNvSpPr>
          <p:nvPr/>
        </p:nvSpPr>
        <p:spPr bwMode="gray">
          <a:xfrm>
            <a:off x="827584" y="4941168"/>
            <a:ext cx="7759006" cy="288032"/>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sz="1400" dirty="0" smtClean="0">
                <a:solidFill>
                  <a:schemeClr val="bg1"/>
                </a:solidFill>
                <a:latin typeface="Calibri" pitchFamily="34" charset="0"/>
              </a:rPr>
              <a:t>Forecasting examples for Alpine </a:t>
            </a:r>
            <a:r>
              <a:rPr lang="en-US" sz="1400" dirty="0" err="1" smtClean="0">
                <a:solidFill>
                  <a:schemeClr val="bg1"/>
                </a:solidFill>
                <a:latin typeface="Calibri" pitchFamily="34" charset="0"/>
              </a:rPr>
              <a:t>Seefeld</a:t>
            </a:r>
            <a:r>
              <a:rPr lang="en-US" sz="1400" dirty="0" smtClean="0">
                <a:solidFill>
                  <a:schemeClr val="bg1"/>
                </a:solidFill>
                <a:latin typeface="Calibri" pitchFamily="34" charset="0"/>
              </a:rPr>
              <a:t> region</a:t>
            </a:r>
          </a:p>
        </p:txBody>
      </p:sp>
      <p:sp>
        <p:nvSpPr>
          <p:cNvPr id="50" name="Rectangle 9"/>
          <p:cNvSpPr>
            <a:spLocks noChangeArrowheads="1"/>
          </p:cNvSpPr>
          <p:nvPr/>
        </p:nvSpPr>
        <p:spPr bwMode="gray">
          <a:xfrm>
            <a:off x="395536" y="4941168"/>
            <a:ext cx="463550" cy="288032"/>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1200" b="1" i="0" u="none" strike="noStrike" kern="0" cap="none" spc="0" normalizeH="0" baseline="0" noProof="1" smtClean="0">
                <a:ln>
                  <a:noFill/>
                </a:ln>
                <a:solidFill>
                  <a:srgbClr val="FFFFFF"/>
                </a:solidFill>
                <a:effectLst/>
                <a:uLnTx/>
                <a:uFillTx/>
                <a:latin typeface="Calibri" pitchFamily="34" charset="0"/>
              </a:rPr>
              <a:t>4.3</a:t>
            </a:r>
            <a:endParaRPr kumimoji="0" lang="de-DE" altLang="de-DE" sz="1200" b="1" i="0" u="none" strike="noStrike" kern="0" cap="none" spc="0" normalizeH="0" baseline="0" noProof="1">
              <a:ln>
                <a:noFill/>
              </a:ln>
              <a:solidFill>
                <a:srgbClr val="FFFFFF"/>
              </a:solidFill>
              <a:effectLst/>
              <a:uLnTx/>
              <a:uFillTx/>
              <a:latin typeface="Calibri" pitchFamily="34" charset="0"/>
            </a:endParaRPr>
          </a:p>
        </p:txBody>
      </p:sp>
      <p:sp>
        <p:nvSpPr>
          <p:cNvPr id="51" name="Rectangle 4"/>
          <p:cNvSpPr>
            <a:spLocks noChangeArrowheads="1"/>
          </p:cNvSpPr>
          <p:nvPr/>
        </p:nvSpPr>
        <p:spPr bwMode="gray">
          <a:xfrm>
            <a:off x="818703" y="5733256"/>
            <a:ext cx="7750126" cy="360040"/>
          </a:xfrm>
          <a:prstGeom prst="rect">
            <a:avLst/>
          </a:prstGeom>
          <a:noFill/>
          <a:ln w="12700">
            <a:solidFill>
              <a:srgbClr val="C0C0C0"/>
            </a:solidFill>
            <a:miter lim="800000"/>
            <a:headEnd/>
            <a:tailEnd/>
          </a:ln>
          <a:effectLst/>
        </p:spPr>
        <p:txBody>
          <a:bodyPr lIns="252000" tIns="72000" rIns="72000" bIns="72000" anchor="ctr"/>
          <a:lstStyle/>
          <a:p>
            <a:pPr marL="514350" indent="-514350"/>
            <a:r>
              <a:rPr lang="en-US" dirty="0" smtClean="0">
                <a:solidFill>
                  <a:schemeClr val="bg1"/>
                </a:solidFill>
                <a:latin typeface="Calibri" pitchFamily="34" charset="0"/>
              </a:rPr>
              <a:t>Summary and Outlook</a:t>
            </a:r>
          </a:p>
        </p:txBody>
      </p:sp>
      <p:sp>
        <p:nvSpPr>
          <p:cNvPr id="52" name="Rectangle 9"/>
          <p:cNvSpPr>
            <a:spLocks noChangeArrowheads="1"/>
          </p:cNvSpPr>
          <p:nvPr/>
        </p:nvSpPr>
        <p:spPr bwMode="gray">
          <a:xfrm>
            <a:off x="395536" y="5733256"/>
            <a:ext cx="463550" cy="360040"/>
          </a:xfrm>
          <a:prstGeom prst="rect">
            <a:avLst/>
          </a:prstGeom>
          <a:solidFill>
            <a:srgbClr val="E8B7B7">
              <a:lumMod val="50000"/>
            </a:srgbClr>
          </a:solidFill>
          <a:ln w="12700">
            <a:solidFill>
              <a:srgbClr val="C0C0C0"/>
            </a:solid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Tx/>
              <a:buSzTx/>
              <a:buFontTx/>
              <a:buNone/>
              <a:tabLst/>
              <a:defRPr/>
            </a:pPr>
            <a:r>
              <a:rPr kumimoji="0" lang="de-DE" altLang="de-DE" sz="2400" b="1" i="0" u="none" strike="noStrike" kern="0" cap="none" spc="0" normalizeH="0" baseline="0" noProof="1" smtClean="0">
                <a:ln>
                  <a:noFill/>
                </a:ln>
                <a:solidFill>
                  <a:srgbClr val="FFFFFF"/>
                </a:solidFill>
                <a:effectLst/>
                <a:uLnTx/>
                <a:uFillTx/>
                <a:latin typeface="Calibri" pitchFamily="34" charset="0"/>
              </a:rPr>
              <a:t>6</a:t>
            </a:r>
            <a:endParaRPr kumimoji="0" lang="de-DE" altLang="de-DE" sz="2400" b="1" i="0" u="none" strike="noStrike" kern="0" cap="none" spc="0" normalizeH="0" baseline="0" noProof="1">
              <a:ln>
                <a:noFill/>
              </a:ln>
              <a:solidFill>
                <a:srgbClr val="FFFFFF"/>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8" descr="bar.gif"/>
          <p:cNvPicPr>
            <a:picLocks noChangeAspect="1"/>
          </p:cNvPicPr>
          <p:nvPr/>
        </p:nvPicPr>
        <p:blipFill>
          <a:blip r:embed="rId4" cstate="print"/>
          <a:srcRect/>
          <a:stretch>
            <a:fillRect/>
          </a:stretch>
        </p:blipFill>
        <p:spPr bwMode="auto">
          <a:xfrm>
            <a:off x="0" y="1143000"/>
            <a:ext cx="9144000" cy="71438"/>
          </a:xfrm>
          <a:prstGeom prst="rect">
            <a:avLst/>
          </a:prstGeom>
          <a:noFill/>
          <a:ln w="9525">
            <a:noFill/>
            <a:miter lim="800000"/>
            <a:headEnd/>
            <a:tailEnd/>
          </a:ln>
        </p:spPr>
      </p:pic>
      <p:pic>
        <p:nvPicPr>
          <p:cNvPr id="10244" name="Grafik 13" descr="bar.gif"/>
          <p:cNvPicPr>
            <a:picLocks noChangeAspect="1"/>
          </p:cNvPicPr>
          <p:nvPr/>
        </p:nvPicPr>
        <p:blipFill>
          <a:blip r:embed="rId4" cstate="print"/>
          <a:srcRect/>
          <a:stretch>
            <a:fillRect/>
          </a:stretch>
        </p:blipFill>
        <p:spPr bwMode="auto">
          <a:xfrm>
            <a:off x="0" y="6286500"/>
            <a:ext cx="9144000" cy="71438"/>
          </a:xfrm>
          <a:prstGeom prst="rect">
            <a:avLst/>
          </a:prstGeom>
          <a:noFill/>
          <a:ln w="9525">
            <a:noFill/>
            <a:miter lim="800000"/>
            <a:headEnd/>
            <a:tailEnd/>
          </a:ln>
        </p:spPr>
      </p:pic>
      <p:sp>
        <p:nvSpPr>
          <p:cNvPr id="10245" name="Textfeld 6"/>
          <p:cNvSpPr txBox="1">
            <a:spLocks noChangeArrowheads="1"/>
          </p:cNvSpPr>
          <p:nvPr/>
        </p:nvSpPr>
        <p:spPr bwMode="auto">
          <a:xfrm>
            <a:off x="323528" y="1340768"/>
            <a:ext cx="8064896" cy="2246769"/>
          </a:xfrm>
          <a:prstGeom prst="rect">
            <a:avLst/>
          </a:prstGeom>
          <a:noFill/>
          <a:ln w="9525">
            <a:noFill/>
            <a:miter lim="800000"/>
            <a:headEnd/>
            <a:tailEnd/>
          </a:ln>
        </p:spPr>
        <p:txBody>
          <a:bodyPr wrap="square">
            <a:spAutoFit/>
          </a:bodyPr>
          <a:lstStyle/>
          <a:p>
            <a:r>
              <a:rPr lang="en-US" altLang="de-DE" sz="2000" b="1" dirty="0" smtClean="0">
                <a:solidFill>
                  <a:schemeClr val="bg1"/>
                </a:solidFill>
                <a:latin typeface="Arial" pitchFamily="34" charset="0"/>
                <a:cs typeface="Arial" pitchFamily="34" charset="0"/>
              </a:rPr>
              <a:t>Calculation of weights for the stations used for interpolation: </a:t>
            </a:r>
          </a:p>
          <a:p>
            <a:endParaRPr lang="en-US" altLang="de-DE" sz="2000" b="1"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p:txBody>
      </p:sp>
      <p:sp>
        <p:nvSpPr>
          <p:cNvPr id="9" name="Textfeld 8"/>
          <p:cNvSpPr txBox="1"/>
          <p:nvPr/>
        </p:nvSpPr>
        <p:spPr>
          <a:xfrm>
            <a:off x="163740" y="6444044"/>
            <a:ext cx="392825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2 | How to extend the benefit of MOS to the Area? </a:t>
            </a:r>
            <a:endParaRPr lang="en-US" sz="1400" dirty="0">
              <a:solidFill>
                <a:schemeClr val="bg1">
                  <a:lumMod val="95000"/>
                  <a:lumOff val="5000"/>
                </a:schemeClr>
              </a:solidFill>
              <a:latin typeface="+mj-lt"/>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3" name="Rechteck 12"/>
          <p:cNvSpPr/>
          <p:nvPr/>
        </p:nvSpPr>
        <p:spPr>
          <a:xfrm>
            <a:off x="467544" y="1859345"/>
            <a:ext cx="7560840" cy="2376264"/>
          </a:xfrm>
          <a:prstGeom prst="rect">
            <a:avLst/>
          </a:prstGeom>
          <a:no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endParaRPr lang="en-US" sz="1400" dirty="0" smtClean="0">
              <a:solidFill>
                <a:schemeClr val="bg1"/>
              </a:solidFill>
              <a:cs typeface="Arial" pitchFamily="34" charset="0"/>
            </a:endParaRPr>
          </a:p>
          <a:p>
            <a:endParaRPr lang="en-US" sz="1400" dirty="0" smtClean="0">
              <a:solidFill>
                <a:schemeClr val="bg1"/>
              </a:solidFill>
              <a:cs typeface="Arial" pitchFamily="34" charset="0"/>
            </a:endParaRPr>
          </a:p>
          <a:p>
            <a:endParaRPr lang="en-US" sz="1400" dirty="0" smtClean="0">
              <a:solidFill>
                <a:schemeClr val="bg1"/>
              </a:solidFill>
              <a:cs typeface="Arial" pitchFamily="34" charset="0"/>
            </a:endParaRPr>
          </a:p>
          <a:p>
            <a:endParaRPr lang="de-DE" sz="1400" dirty="0">
              <a:solidFill>
                <a:schemeClr val="bg1"/>
              </a:solidFill>
              <a:cs typeface="Arial" pitchFamily="34" charset="0"/>
            </a:endParaRP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9" name="Objekt 18"/>
          <p:cNvGraphicFramePr>
            <a:graphicFrameLocks noChangeAspect="1"/>
          </p:cNvGraphicFramePr>
          <p:nvPr/>
        </p:nvGraphicFramePr>
        <p:xfrm>
          <a:off x="727075" y="2651805"/>
          <a:ext cx="2940050" cy="400050"/>
        </p:xfrm>
        <a:graphic>
          <a:graphicData uri="http://schemas.openxmlformats.org/presentationml/2006/ole">
            <mc:AlternateContent xmlns:mc="http://schemas.openxmlformats.org/markup-compatibility/2006">
              <mc:Choice xmlns:v="urn:schemas-microsoft-com:vml" Requires="v">
                <p:oleObj spid="_x0000_s2061" name="Formel" r:id="rId5" imgW="1676160" imgH="228600" progId="Equation.3">
                  <p:embed/>
                </p:oleObj>
              </mc:Choice>
              <mc:Fallback>
                <p:oleObj name="Formel" r:id="rId5" imgW="1676160" imgH="2286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 y="2651805"/>
                        <a:ext cx="2940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feld 19"/>
          <p:cNvSpPr txBox="1"/>
          <p:nvPr/>
        </p:nvSpPr>
        <p:spPr>
          <a:xfrm>
            <a:off x="3800302" y="2672919"/>
            <a:ext cx="4156074" cy="338554"/>
          </a:xfrm>
          <a:prstGeom prst="rect">
            <a:avLst/>
          </a:prstGeom>
          <a:noFill/>
        </p:spPr>
        <p:txBody>
          <a:bodyPr wrap="none" rtlCol="0">
            <a:spAutoFit/>
          </a:bodyPr>
          <a:lstStyle/>
          <a:p>
            <a:r>
              <a:rPr lang="en-US" sz="1600" dirty="0" smtClean="0">
                <a:solidFill>
                  <a:schemeClr val="bg1">
                    <a:lumMod val="75000"/>
                    <a:lumOff val="25000"/>
                  </a:schemeClr>
                </a:solidFill>
                <a:latin typeface="+mn-lt"/>
              </a:rPr>
              <a:t>! range 0 100 and almost linear in nearby range </a:t>
            </a:r>
            <a:endParaRPr lang="de-DE" sz="1600" dirty="0">
              <a:solidFill>
                <a:schemeClr val="bg1">
                  <a:lumMod val="75000"/>
                  <a:lumOff val="25000"/>
                </a:schemeClr>
              </a:solidFill>
              <a:latin typeface="+mn-lt"/>
            </a:endParaRPr>
          </a:p>
        </p:txBody>
      </p:sp>
      <p:sp>
        <p:nvSpPr>
          <p:cNvPr id="21" name="Textfeld 20"/>
          <p:cNvSpPr txBox="1"/>
          <p:nvPr/>
        </p:nvSpPr>
        <p:spPr>
          <a:xfrm>
            <a:off x="755576" y="3155490"/>
            <a:ext cx="7056784" cy="830997"/>
          </a:xfrm>
          <a:prstGeom prst="rect">
            <a:avLst/>
          </a:prstGeom>
          <a:noFill/>
        </p:spPr>
        <p:txBody>
          <a:bodyPr wrap="square" rtlCol="0">
            <a:spAutoFit/>
          </a:bodyPr>
          <a:lstStyle/>
          <a:p>
            <a:r>
              <a:rPr lang="en-US" sz="1600" dirty="0" smtClean="0">
                <a:solidFill>
                  <a:schemeClr val="bg1"/>
                </a:solidFill>
                <a:latin typeface="+mn-lt"/>
              </a:rPr>
              <a:t>with </a:t>
            </a:r>
            <a:r>
              <a:rPr lang="en-US" sz="1600" dirty="0" err="1" smtClean="0">
                <a:solidFill>
                  <a:schemeClr val="bg1"/>
                </a:solidFill>
                <a:latin typeface="+mn-lt"/>
              </a:rPr>
              <a:t>grdOro</a:t>
            </a:r>
            <a:r>
              <a:rPr lang="en-US" sz="1600" dirty="0" smtClean="0">
                <a:solidFill>
                  <a:schemeClr val="bg1"/>
                </a:solidFill>
                <a:latin typeface="+mn-lt"/>
              </a:rPr>
              <a:t> = effective Distance of the station to the interpolation location (respecting geographical distance as well as difference of all </a:t>
            </a:r>
            <a:r>
              <a:rPr lang="en-US" sz="1600" dirty="0" err="1" smtClean="0">
                <a:solidFill>
                  <a:schemeClr val="bg1"/>
                </a:solidFill>
                <a:latin typeface="+mn-lt"/>
              </a:rPr>
              <a:t>orography</a:t>
            </a:r>
            <a:r>
              <a:rPr lang="en-US" sz="1600" dirty="0" smtClean="0">
                <a:solidFill>
                  <a:schemeClr val="bg1"/>
                </a:solidFill>
                <a:latin typeface="+mn-lt"/>
              </a:rPr>
              <a:t> descriptors) </a:t>
            </a:r>
            <a:br>
              <a:rPr lang="en-US" sz="1600" dirty="0" smtClean="0">
                <a:solidFill>
                  <a:schemeClr val="bg1"/>
                </a:solidFill>
                <a:latin typeface="+mn-lt"/>
              </a:rPr>
            </a:br>
            <a:endParaRPr lang="de-DE" sz="1600" dirty="0">
              <a:solidFill>
                <a:schemeClr val="bg1"/>
              </a:solidFill>
              <a:latin typeface="+mn-lt"/>
            </a:endParaRPr>
          </a:p>
        </p:txBody>
      </p:sp>
      <p:sp>
        <p:nvSpPr>
          <p:cNvPr id="22" name="Textfeld 21"/>
          <p:cNvSpPr txBox="1"/>
          <p:nvPr/>
        </p:nvSpPr>
        <p:spPr>
          <a:xfrm>
            <a:off x="683568" y="2003361"/>
            <a:ext cx="5727209" cy="400110"/>
          </a:xfrm>
          <a:prstGeom prst="rect">
            <a:avLst/>
          </a:prstGeom>
          <a:noFill/>
        </p:spPr>
        <p:txBody>
          <a:bodyPr wrap="none" rtlCol="0">
            <a:spAutoFit/>
          </a:bodyPr>
          <a:lstStyle/>
          <a:p>
            <a:r>
              <a:rPr lang="de-DE" sz="2000" dirty="0" smtClean="0">
                <a:solidFill>
                  <a:schemeClr val="bg1"/>
                </a:solidFill>
                <a:latin typeface="+mj-lt"/>
              </a:rPr>
              <a:t>1.) </a:t>
            </a:r>
            <a:r>
              <a:rPr lang="en-US" sz="2000" dirty="0" smtClean="0">
                <a:solidFill>
                  <a:schemeClr val="bg1"/>
                </a:solidFill>
                <a:latin typeface="+mj-lt"/>
              </a:rPr>
              <a:t>A representative value "Rep(IS,OS) " is calculated:</a:t>
            </a:r>
            <a:endParaRPr lang="de-DE" sz="2000" dirty="0">
              <a:latin typeface="+mj-lt"/>
            </a:endParaRPr>
          </a:p>
        </p:txBody>
      </p:sp>
      <p:sp>
        <p:nvSpPr>
          <p:cNvPr id="23" name="Rechteck 22"/>
          <p:cNvSpPr/>
          <p:nvPr/>
        </p:nvSpPr>
        <p:spPr>
          <a:xfrm>
            <a:off x="467544" y="4379625"/>
            <a:ext cx="7560840" cy="1440160"/>
          </a:xfrm>
          <a:prstGeom prst="rect">
            <a:avLst/>
          </a:prstGeom>
          <a:no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endParaRPr lang="en-US" sz="1400" dirty="0" smtClean="0">
              <a:solidFill>
                <a:schemeClr val="bg1"/>
              </a:solidFill>
              <a:cs typeface="Arial" pitchFamily="34" charset="0"/>
            </a:endParaRPr>
          </a:p>
          <a:p>
            <a:endParaRPr lang="en-US" sz="1400" dirty="0" smtClean="0">
              <a:solidFill>
                <a:schemeClr val="bg1"/>
              </a:solidFill>
              <a:cs typeface="Arial" pitchFamily="34" charset="0"/>
            </a:endParaRPr>
          </a:p>
          <a:p>
            <a:endParaRPr lang="en-US" sz="1400" dirty="0" smtClean="0">
              <a:solidFill>
                <a:schemeClr val="bg1"/>
              </a:solidFill>
              <a:cs typeface="Arial" pitchFamily="34" charset="0"/>
            </a:endParaRPr>
          </a:p>
          <a:p>
            <a:endParaRPr lang="de-DE" sz="1400" dirty="0">
              <a:solidFill>
                <a:schemeClr val="bg1"/>
              </a:solidFill>
              <a:cs typeface="Arial" pitchFamily="34" charset="0"/>
            </a:endParaRPr>
          </a:p>
        </p:txBody>
      </p:sp>
      <p:sp>
        <p:nvSpPr>
          <p:cNvPr id="24" name="Textfeld 23"/>
          <p:cNvSpPr txBox="1"/>
          <p:nvPr/>
        </p:nvSpPr>
        <p:spPr>
          <a:xfrm>
            <a:off x="683568" y="4555579"/>
            <a:ext cx="5547994" cy="400110"/>
          </a:xfrm>
          <a:prstGeom prst="rect">
            <a:avLst/>
          </a:prstGeom>
          <a:noFill/>
        </p:spPr>
        <p:txBody>
          <a:bodyPr wrap="none" rtlCol="0">
            <a:spAutoFit/>
          </a:bodyPr>
          <a:lstStyle/>
          <a:p>
            <a:r>
              <a:rPr lang="de-DE" sz="2000" dirty="0" smtClean="0">
                <a:solidFill>
                  <a:schemeClr val="bg1"/>
                </a:solidFill>
                <a:latin typeface="+mj-lt"/>
              </a:rPr>
              <a:t>2.) </a:t>
            </a:r>
            <a:r>
              <a:rPr lang="en-US" sz="2000" dirty="0" smtClean="0">
                <a:solidFill>
                  <a:schemeClr val="bg1"/>
                </a:solidFill>
                <a:latin typeface="+mj-lt"/>
              </a:rPr>
              <a:t>The weight is calculated based on "Rep(IS,OS) ": </a:t>
            </a:r>
            <a:endParaRPr lang="de-DE" sz="2000" dirty="0">
              <a:latin typeface="+mj-lt"/>
            </a:endParaRPr>
          </a:p>
        </p:txBody>
      </p:sp>
      <p:graphicFrame>
        <p:nvGraphicFramePr>
          <p:cNvPr id="2060" name="Object 12"/>
          <p:cNvGraphicFramePr>
            <a:graphicFrameLocks noChangeAspect="1"/>
          </p:cNvGraphicFramePr>
          <p:nvPr/>
        </p:nvGraphicFramePr>
        <p:xfrm>
          <a:off x="1115616" y="5001305"/>
          <a:ext cx="2825750" cy="674688"/>
        </p:xfrm>
        <a:graphic>
          <a:graphicData uri="http://schemas.openxmlformats.org/presentationml/2006/ole">
            <mc:AlternateContent xmlns:mc="http://schemas.openxmlformats.org/markup-compatibility/2006">
              <mc:Choice xmlns:v="urn:schemas-microsoft-com:vml" Requires="v">
                <p:oleObj spid="_x0000_s2062" name="Formel" r:id="rId7" imgW="1752480" imgH="419040" progId="Equation.3">
                  <p:embed/>
                </p:oleObj>
              </mc:Choice>
              <mc:Fallback>
                <p:oleObj name="Formel" r:id="rId7" imgW="1752480" imgH="41904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5001305"/>
                        <a:ext cx="2825750"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hteck 16"/>
          <p:cNvSpPr/>
          <p:nvPr/>
        </p:nvSpPr>
        <p:spPr>
          <a:xfrm>
            <a:off x="467544" y="5929535"/>
            <a:ext cx="5616624" cy="307777"/>
          </a:xfrm>
          <a:prstGeom prst="rect">
            <a:avLst/>
          </a:prstGeom>
        </p:spPr>
        <p:txBody>
          <a:bodyPr wrap="square">
            <a:spAutoFit/>
          </a:bodyPr>
          <a:lstStyle/>
          <a:p>
            <a:r>
              <a:rPr lang="de-DE" altLang="de-DE" sz="1400" b="1" dirty="0" smtClean="0">
                <a:solidFill>
                  <a:schemeClr val="bg1"/>
                </a:solidFill>
                <a:cs typeface="Arial" charset="0"/>
              </a:rPr>
              <a:t>IS: Interpolation Station, OS: </a:t>
            </a:r>
            <a:r>
              <a:rPr lang="de-DE" altLang="de-DE" sz="1400" b="1" dirty="0" err="1" smtClean="0">
                <a:solidFill>
                  <a:schemeClr val="bg1"/>
                </a:solidFill>
                <a:cs typeface="Arial" charset="0"/>
              </a:rPr>
              <a:t>Observing</a:t>
            </a:r>
            <a:r>
              <a:rPr lang="de-DE" altLang="de-DE" sz="1400" b="1" dirty="0" smtClean="0">
                <a:solidFill>
                  <a:schemeClr val="bg1"/>
                </a:solidFill>
                <a:cs typeface="Arial" charset="0"/>
              </a:rPr>
              <a:t> Station</a:t>
            </a:r>
            <a:endParaRPr lang="de-DE"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229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2293" name="Textfeld 6"/>
          <p:cNvSpPr txBox="1">
            <a:spLocks noChangeArrowheads="1"/>
          </p:cNvSpPr>
          <p:nvPr/>
        </p:nvSpPr>
        <p:spPr bwMode="auto">
          <a:xfrm>
            <a:off x="677863" y="1214438"/>
            <a:ext cx="7788275" cy="3785652"/>
          </a:xfrm>
          <a:prstGeom prst="rect">
            <a:avLst/>
          </a:prstGeom>
          <a:noFill/>
          <a:ln w="9525">
            <a:noFill/>
            <a:miter lim="800000"/>
            <a:headEnd/>
            <a:tailEnd/>
          </a:ln>
        </p:spPr>
        <p:txBody>
          <a:bodyPr>
            <a:spAutoFit/>
          </a:bodyPr>
          <a:lstStyle/>
          <a:p>
            <a:endParaRPr lang="de-DE" altLang="de-DE" sz="2000" b="1" dirty="0">
              <a:solidFill>
                <a:schemeClr val="bg1"/>
              </a:solidFill>
              <a:cs typeface="Arial" charset="0"/>
            </a:endParaRPr>
          </a:p>
          <a:p>
            <a:r>
              <a:rPr lang="de-DE" altLang="de-DE" sz="2000" b="1" u="sng" dirty="0">
                <a:solidFill>
                  <a:srgbClr val="FF0000"/>
                </a:solidFill>
                <a:cs typeface="Arial" charset="0"/>
              </a:rPr>
              <a:t>Simple </a:t>
            </a:r>
            <a:r>
              <a:rPr lang="de-DE" altLang="de-DE" sz="2000" b="1" u="sng" dirty="0" err="1">
                <a:solidFill>
                  <a:srgbClr val="FF0000"/>
                </a:solidFill>
                <a:cs typeface="Arial" charset="0"/>
              </a:rPr>
              <a:t>example</a:t>
            </a:r>
            <a:r>
              <a:rPr lang="de-DE" altLang="de-DE" sz="2000" b="1" u="sng" dirty="0">
                <a:solidFill>
                  <a:srgbClr val="FF0000"/>
                </a:solidFill>
                <a:cs typeface="Arial" charset="0"/>
              </a:rPr>
              <a:t> </a:t>
            </a:r>
            <a:r>
              <a:rPr lang="de-DE" altLang="de-DE" sz="2000" b="1" u="sng" dirty="0" err="1">
                <a:solidFill>
                  <a:srgbClr val="FF0000"/>
                </a:solidFill>
                <a:cs typeface="Arial" charset="0"/>
              </a:rPr>
              <a:t>with</a:t>
            </a:r>
            <a:r>
              <a:rPr lang="de-DE" altLang="de-DE" sz="2000" b="1" u="sng" dirty="0">
                <a:solidFill>
                  <a:srgbClr val="FF0000"/>
                </a:solidFill>
                <a:cs typeface="Arial" charset="0"/>
              </a:rPr>
              <a:t> </a:t>
            </a:r>
            <a:r>
              <a:rPr lang="de-DE" altLang="de-DE" sz="2000" b="1" u="sng" dirty="0" err="1">
                <a:solidFill>
                  <a:srgbClr val="FF0000"/>
                </a:solidFill>
                <a:cs typeface="Arial" charset="0"/>
              </a:rPr>
              <a:t>usage</a:t>
            </a:r>
            <a:r>
              <a:rPr lang="de-DE" altLang="de-DE" sz="2000" b="1" u="sng" dirty="0">
                <a:solidFill>
                  <a:srgbClr val="FF0000"/>
                </a:solidFill>
                <a:cs typeface="Arial" charset="0"/>
              </a:rPr>
              <a:t> </a:t>
            </a:r>
            <a:r>
              <a:rPr lang="de-DE" altLang="de-DE" sz="2000" b="1" u="sng" dirty="0" err="1">
                <a:solidFill>
                  <a:srgbClr val="FF0000"/>
                </a:solidFill>
                <a:cs typeface="Arial" charset="0"/>
              </a:rPr>
              <a:t>of</a:t>
            </a:r>
            <a:r>
              <a:rPr lang="de-DE" altLang="de-DE" sz="2000" b="1" u="sng" dirty="0">
                <a:solidFill>
                  <a:srgbClr val="FF0000"/>
                </a:solidFill>
                <a:cs typeface="Arial" charset="0"/>
              </a:rPr>
              <a:t> </a:t>
            </a:r>
            <a:r>
              <a:rPr lang="de-DE" altLang="de-DE" sz="2000" b="1" u="sng" dirty="0" err="1">
                <a:solidFill>
                  <a:srgbClr val="FF0000"/>
                </a:solidFill>
                <a:cs typeface="Arial" charset="0"/>
              </a:rPr>
              <a:t>only</a:t>
            </a:r>
            <a:r>
              <a:rPr lang="de-DE" altLang="de-DE" sz="2000" b="1" u="sng" dirty="0">
                <a:solidFill>
                  <a:srgbClr val="FF0000"/>
                </a:solidFill>
                <a:cs typeface="Arial" charset="0"/>
              </a:rPr>
              <a:t> </a:t>
            </a:r>
            <a:r>
              <a:rPr lang="de-DE" altLang="de-DE" sz="2000" b="1" u="sng" dirty="0" err="1">
                <a:solidFill>
                  <a:srgbClr val="FF0000"/>
                </a:solidFill>
                <a:cs typeface="Arial" charset="0"/>
              </a:rPr>
              <a:t>two</a:t>
            </a:r>
            <a:r>
              <a:rPr lang="de-DE" altLang="de-DE" sz="2000" b="1" u="sng" dirty="0">
                <a:solidFill>
                  <a:srgbClr val="FF0000"/>
                </a:solidFill>
                <a:cs typeface="Arial" charset="0"/>
              </a:rPr>
              <a:t> </a:t>
            </a:r>
            <a:r>
              <a:rPr lang="de-DE" altLang="de-DE" sz="2000" b="1" u="sng" dirty="0" err="1">
                <a:solidFill>
                  <a:srgbClr val="FF0000"/>
                </a:solidFill>
                <a:cs typeface="Arial" charset="0"/>
              </a:rPr>
              <a:t>orography</a:t>
            </a:r>
            <a:r>
              <a:rPr lang="de-DE" altLang="de-DE" sz="2000" b="1" u="sng" dirty="0">
                <a:solidFill>
                  <a:srgbClr val="FF0000"/>
                </a:solidFill>
                <a:cs typeface="Arial" charset="0"/>
              </a:rPr>
              <a:t> </a:t>
            </a:r>
            <a:r>
              <a:rPr lang="de-DE" altLang="de-DE" sz="2000" b="1" u="sng" dirty="0" err="1">
                <a:solidFill>
                  <a:srgbClr val="FF0000"/>
                </a:solidFill>
                <a:cs typeface="Arial" charset="0"/>
              </a:rPr>
              <a:t>descriptors</a:t>
            </a:r>
            <a:r>
              <a:rPr lang="de-DE" altLang="de-DE" sz="2000" b="1" u="sng" dirty="0">
                <a:solidFill>
                  <a:srgbClr val="FF0000"/>
                </a:solidFill>
                <a:cs typeface="Arial" charset="0"/>
              </a:rPr>
              <a:t>:</a:t>
            </a:r>
          </a:p>
          <a:p>
            <a:endParaRPr lang="de-DE" altLang="de-DE" sz="2000" b="1" dirty="0">
              <a:solidFill>
                <a:schemeClr val="bg1"/>
              </a:solidFill>
              <a:cs typeface="Arial" charset="0"/>
            </a:endParaRPr>
          </a:p>
          <a:p>
            <a:r>
              <a:rPr lang="de-DE" altLang="de-DE" sz="2000" b="1" dirty="0">
                <a:solidFill>
                  <a:schemeClr val="bg1"/>
                </a:solidFill>
                <a:cs typeface="Arial" charset="0"/>
              </a:rPr>
              <a:t>- </a:t>
            </a:r>
            <a:r>
              <a:rPr lang="de-DE" altLang="de-DE" sz="2000" b="1" dirty="0" err="1">
                <a:solidFill>
                  <a:schemeClr val="bg1"/>
                </a:solidFill>
                <a:cs typeface="Arial" charset="0"/>
              </a:rPr>
              <a:t>Latitude</a:t>
            </a:r>
            <a:endParaRPr lang="de-DE" altLang="de-DE" sz="2000" b="1" dirty="0">
              <a:solidFill>
                <a:schemeClr val="bg1"/>
              </a:solidFill>
              <a:cs typeface="Arial" charset="0"/>
            </a:endParaRPr>
          </a:p>
          <a:p>
            <a:r>
              <a:rPr lang="de-DE" altLang="de-DE" sz="2000" b="1" dirty="0">
                <a:solidFill>
                  <a:schemeClr val="bg1"/>
                </a:solidFill>
                <a:cs typeface="Arial" charset="0"/>
              </a:rPr>
              <a:t>- </a:t>
            </a:r>
            <a:r>
              <a:rPr lang="de-DE" altLang="de-DE" sz="2000" b="1" dirty="0" err="1">
                <a:solidFill>
                  <a:schemeClr val="bg1"/>
                </a:solidFill>
                <a:cs typeface="Arial" charset="0"/>
              </a:rPr>
              <a:t>Longitude</a:t>
            </a:r>
            <a:endParaRPr lang="de-DE" altLang="de-DE" sz="2000" b="1" dirty="0">
              <a:solidFill>
                <a:schemeClr val="bg1"/>
              </a:solidFill>
              <a:cs typeface="Arial" charset="0"/>
            </a:endParaRPr>
          </a:p>
          <a:p>
            <a:endParaRPr lang="de-DE" altLang="de-DE" sz="2000" b="1" dirty="0">
              <a:solidFill>
                <a:schemeClr val="bg1"/>
              </a:solidFill>
              <a:cs typeface="Arial" charset="0"/>
            </a:endParaRPr>
          </a:p>
          <a:p>
            <a:r>
              <a:rPr lang="de-DE" altLang="de-DE" sz="2000" b="1" dirty="0" err="1">
                <a:solidFill>
                  <a:srgbClr val="FF0000"/>
                </a:solidFill>
                <a:cs typeface="Arial" charset="0"/>
              </a:rPr>
              <a:t>Abbreviations</a:t>
            </a:r>
            <a:r>
              <a:rPr lang="de-DE" altLang="de-DE" sz="2000" b="1" dirty="0">
                <a:solidFill>
                  <a:srgbClr val="FF0000"/>
                </a:solidFill>
                <a:cs typeface="Arial" charset="0"/>
              </a:rPr>
              <a:t>:</a:t>
            </a:r>
          </a:p>
          <a:p>
            <a:endParaRPr lang="de-DE" altLang="de-DE" sz="2000" b="1" dirty="0">
              <a:solidFill>
                <a:srgbClr val="FF0000"/>
              </a:solidFill>
              <a:cs typeface="Arial" charset="0"/>
            </a:endParaRPr>
          </a:p>
          <a:p>
            <a:r>
              <a:rPr lang="de-DE" altLang="de-DE" sz="2000" b="1" dirty="0">
                <a:solidFill>
                  <a:schemeClr val="bg1"/>
                </a:solidFill>
                <a:cs typeface="Arial" charset="0"/>
              </a:rPr>
              <a:t>IS  : Interpolation Station</a:t>
            </a:r>
          </a:p>
          <a:p>
            <a:r>
              <a:rPr lang="de-DE" altLang="de-DE" sz="2000" b="1" dirty="0">
                <a:solidFill>
                  <a:schemeClr val="bg1"/>
                </a:solidFill>
                <a:cs typeface="Arial" charset="0"/>
              </a:rPr>
              <a:t>OS: </a:t>
            </a:r>
            <a:r>
              <a:rPr lang="de-DE" altLang="de-DE" sz="2000" b="1" dirty="0" err="1">
                <a:solidFill>
                  <a:schemeClr val="bg1"/>
                </a:solidFill>
                <a:cs typeface="Arial" charset="0"/>
              </a:rPr>
              <a:t>Observing</a:t>
            </a:r>
            <a:r>
              <a:rPr lang="de-DE" altLang="de-DE" sz="2000" b="1" dirty="0">
                <a:solidFill>
                  <a:schemeClr val="bg1"/>
                </a:solidFill>
                <a:cs typeface="Arial" charset="0"/>
              </a:rPr>
              <a:t> Station</a:t>
            </a:r>
          </a:p>
          <a:p>
            <a:r>
              <a:rPr lang="de-DE" altLang="de-DE" sz="2000" b="1" dirty="0">
                <a:solidFill>
                  <a:schemeClr val="bg1"/>
                </a:solidFill>
                <a:cs typeface="Arial" charset="0"/>
              </a:rPr>
              <a:t>C   : Center </a:t>
            </a:r>
            <a:r>
              <a:rPr lang="de-DE" altLang="de-DE" sz="2000" b="1" dirty="0" err="1">
                <a:solidFill>
                  <a:schemeClr val="bg1"/>
                </a:solidFill>
                <a:cs typeface="Arial" charset="0"/>
              </a:rPr>
              <a:t>point</a:t>
            </a:r>
            <a:r>
              <a:rPr lang="de-DE" altLang="de-DE" sz="2000" b="1" dirty="0">
                <a:solidFill>
                  <a:schemeClr val="bg1"/>
                </a:solidFill>
                <a:cs typeface="Arial" charset="0"/>
              </a:rPr>
              <a:t> </a:t>
            </a:r>
            <a:r>
              <a:rPr lang="de-DE" altLang="de-DE" sz="2000" b="1" dirty="0" err="1">
                <a:solidFill>
                  <a:schemeClr val="bg1"/>
                </a:solidFill>
                <a:cs typeface="Arial" charset="0"/>
              </a:rPr>
              <a:t>of</a:t>
            </a:r>
            <a:r>
              <a:rPr lang="de-DE" altLang="de-DE" sz="2000" b="1" dirty="0">
                <a:solidFill>
                  <a:schemeClr val="bg1"/>
                </a:solidFill>
                <a:cs typeface="Arial" charset="0"/>
              </a:rPr>
              <a:t> </a:t>
            </a:r>
            <a:r>
              <a:rPr lang="de-DE" altLang="de-DE" sz="2000" b="1" dirty="0" err="1">
                <a:solidFill>
                  <a:schemeClr val="bg1"/>
                </a:solidFill>
                <a:cs typeface="Arial" charset="0"/>
              </a:rPr>
              <a:t>weighted</a:t>
            </a:r>
            <a:r>
              <a:rPr lang="de-DE" altLang="de-DE" sz="2000" b="1" dirty="0">
                <a:solidFill>
                  <a:schemeClr val="bg1"/>
                </a:solidFill>
                <a:cs typeface="Arial" charset="0"/>
              </a:rPr>
              <a:t> </a:t>
            </a:r>
            <a:r>
              <a:rPr lang="de-DE" altLang="de-DE" sz="2000" b="1" dirty="0" err="1">
                <a:solidFill>
                  <a:schemeClr val="bg1"/>
                </a:solidFill>
                <a:cs typeface="Arial" charset="0"/>
              </a:rPr>
              <a:t>Observing</a:t>
            </a:r>
            <a:r>
              <a:rPr lang="de-DE" altLang="de-DE" sz="2000" b="1" dirty="0">
                <a:solidFill>
                  <a:schemeClr val="bg1"/>
                </a:solidFill>
                <a:cs typeface="Arial" charset="0"/>
              </a:rPr>
              <a:t> </a:t>
            </a:r>
            <a:r>
              <a:rPr lang="de-DE" altLang="de-DE" sz="2000" b="1" dirty="0" err="1">
                <a:solidFill>
                  <a:schemeClr val="bg1"/>
                </a:solidFill>
                <a:cs typeface="Arial" charset="0"/>
              </a:rPr>
              <a:t>Stations</a:t>
            </a:r>
            <a:endParaRPr lang="de-DE" altLang="de-DE" sz="2000" b="1" dirty="0">
              <a:solidFill>
                <a:schemeClr val="bg1"/>
              </a:solidFill>
              <a:cs typeface="Arial" charset="0"/>
            </a:endParaRPr>
          </a:p>
          <a:p>
            <a:r>
              <a:rPr lang="de-DE" altLang="de-DE" sz="2000" b="1" dirty="0">
                <a:solidFill>
                  <a:schemeClr val="bg1"/>
                </a:solidFill>
                <a:cs typeface="Arial" charset="0"/>
              </a:rPr>
              <a:t>IC  : Interpolation </a:t>
            </a:r>
            <a:r>
              <a:rPr lang="de-DE" altLang="de-DE" sz="2000" b="1" dirty="0" err="1">
                <a:solidFill>
                  <a:schemeClr val="bg1"/>
                </a:solidFill>
                <a:cs typeface="Arial" charset="0"/>
              </a:rPr>
              <a:t>Centre</a:t>
            </a:r>
            <a:r>
              <a:rPr lang="de-DE" altLang="de-DE" sz="2000" b="1" dirty="0">
                <a:solidFill>
                  <a:schemeClr val="bg1"/>
                </a:solidFill>
                <a:cs typeface="Arial" charset="0"/>
              </a:rPr>
              <a:t> (</a:t>
            </a:r>
            <a:r>
              <a:rPr lang="de-DE" altLang="de-DE" sz="2000" b="1" dirty="0" err="1">
                <a:solidFill>
                  <a:schemeClr val="bg1"/>
                </a:solidFill>
                <a:cs typeface="Arial" charset="0"/>
              </a:rPr>
              <a:t>for</a:t>
            </a:r>
            <a:r>
              <a:rPr lang="de-DE" altLang="de-DE" sz="2000" b="1" dirty="0">
                <a:solidFill>
                  <a:schemeClr val="bg1"/>
                </a:solidFill>
                <a:cs typeface="Arial" charset="0"/>
              </a:rPr>
              <a:t> </a:t>
            </a:r>
            <a:r>
              <a:rPr lang="de-DE" altLang="de-DE" sz="2000" b="1" dirty="0" err="1">
                <a:solidFill>
                  <a:schemeClr val="bg1"/>
                </a:solidFill>
                <a:cs typeface="Arial" charset="0"/>
              </a:rPr>
              <a:t>searching</a:t>
            </a:r>
            <a:r>
              <a:rPr lang="de-DE" altLang="de-DE" sz="2000" b="1" dirty="0">
                <a:solidFill>
                  <a:schemeClr val="bg1"/>
                </a:solidFill>
                <a:cs typeface="Arial" charset="0"/>
              </a:rPr>
              <a:t> </a:t>
            </a:r>
            <a:r>
              <a:rPr lang="de-DE" altLang="de-DE" sz="2000" b="1" dirty="0" err="1">
                <a:solidFill>
                  <a:schemeClr val="bg1"/>
                </a:solidFill>
                <a:cs typeface="Arial" charset="0"/>
              </a:rPr>
              <a:t>next</a:t>
            </a:r>
            <a:r>
              <a:rPr lang="de-DE" altLang="de-DE" sz="2000" b="1" dirty="0">
                <a:solidFill>
                  <a:schemeClr val="bg1"/>
                </a:solidFill>
                <a:cs typeface="Arial" charset="0"/>
              </a:rPr>
              <a:t> </a:t>
            </a:r>
            <a:r>
              <a:rPr lang="de-DE" altLang="de-DE" sz="2000" b="1" dirty="0" err="1">
                <a:solidFill>
                  <a:schemeClr val="bg1"/>
                </a:solidFill>
                <a:cs typeface="Arial" charset="0"/>
              </a:rPr>
              <a:t>observing</a:t>
            </a:r>
            <a:r>
              <a:rPr lang="de-DE" altLang="de-DE" sz="2000" b="1" dirty="0">
                <a:solidFill>
                  <a:schemeClr val="bg1"/>
                </a:solidFill>
                <a:cs typeface="Arial" charset="0"/>
              </a:rPr>
              <a:t> </a:t>
            </a:r>
            <a:r>
              <a:rPr lang="de-DE" altLang="de-DE" sz="2000" b="1" dirty="0" err="1">
                <a:solidFill>
                  <a:schemeClr val="bg1"/>
                </a:solidFill>
                <a:cs typeface="Arial" charset="0"/>
              </a:rPr>
              <a:t>station</a:t>
            </a:r>
            <a:r>
              <a:rPr lang="de-DE" altLang="de-DE" sz="2000" b="1" dirty="0">
                <a:solidFill>
                  <a:schemeClr val="bg1"/>
                </a:solidFill>
                <a:cs typeface="Arial" charset="0"/>
              </a:rPr>
              <a:t>)</a:t>
            </a:r>
          </a:p>
        </p:txBody>
      </p:sp>
      <p:sp>
        <p:nvSpPr>
          <p:cNvPr id="9" name="Textfeld 8"/>
          <p:cNvSpPr txBox="1"/>
          <p:nvPr/>
        </p:nvSpPr>
        <p:spPr>
          <a:xfrm>
            <a:off x="163740" y="6444044"/>
            <a:ext cx="1410899"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 | Explanations </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3316" name="Grafik 6" descr="A00016_01.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pic>
        <p:nvPicPr>
          <p:cNvPr id="13317"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sp>
        <p:nvSpPr>
          <p:cNvPr id="10" name="Textfeld 9"/>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434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4341" name="Grafik 6" descr="A00016_02.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536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5365" name="Grafik 6" descr="A00016_03.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5366" name="Textfeld 7"/>
          <p:cNvSpPr txBox="1">
            <a:spLocks noChangeArrowheads="1"/>
          </p:cNvSpPr>
          <p:nvPr/>
        </p:nvSpPr>
        <p:spPr bwMode="auto">
          <a:xfrm>
            <a:off x="7572375" y="2428875"/>
            <a:ext cx="1244600" cy="923925"/>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100%</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638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6389" name="Grafik 6" descr="A00016_04.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6390" name="Textfeld 7"/>
          <p:cNvSpPr txBox="1">
            <a:spLocks noChangeArrowheads="1"/>
          </p:cNvSpPr>
          <p:nvPr/>
        </p:nvSpPr>
        <p:spPr bwMode="auto">
          <a:xfrm>
            <a:off x="7572375" y="2428875"/>
            <a:ext cx="1244600" cy="923925"/>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100%</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741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7413" name="Grafik 6" descr="A00016_05.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7414" name="Textfeld 7"/>
          <p:cNvSpPr txBox="1">
            <a:spLocks noChangeArrowheads="1"/>
          </p:cNvSpPr>
          <p:nvPr/>
        </p:nvSpPr>
        <p:spPr bwMode="auto">
          <a:xfrm>
            <a:off x="7572375" y="2428875"/>
            <a:ext cx="1127125" cy="120015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65%</a:t>
            </a:r>
          </a:p>
          <a:p>
            <a:r>
              <a:rPr lang="de-DE" altLang="de-DE">
                <a:solidFill>
                  <a:schemeClr val="bg1"/>
                </a:solidFill>
                <a:latin typeface="Calibri" pitchFamily="34" charset="0"/>
              </a:rPr>
              <a:t>OS 2: 35%</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843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8437" name="Grafik 6" descr="A00016_06.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8438" name="Textfeld 7"/>
          <p:cNvSpPr txBox="1">
            <a:spLocks noChangeArrowheads="1"/>
          </p:cNvSpPr>
          <p:nvPr/>
        </p:nvSpPr>
        <p:spPr bwMode="auto">
          <a:xfrm>
            <a:off x="7572375" y="2428875"/>
            <a:ext cx="1127125" cy="120015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65%</a:t>
            </a:r>
          </a:p>
          <a:p>
            <a:r>
              <a:rPr lang="de-DE" altLang="de-DE">
                <a:solidFill>
                  <a:schemeClr val="bg1"/>
                </a:solidFill>
                <a:latin typeface="Calibri" pitchFamily="34" charset="0"/>
              </a:rPr>
              <a:t>OS 2: 35%</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946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9461" name="Grafik 6" descr="A00016_07.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048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0485" name="Grafik 6" descr="A00016_08.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20486" name="Textfeld 7"/>
          <p:cNvSpPr txBox="1">
            <a:spLocks noChangeArrowheads="1"/>
          </p:cNvSpPr>
          <p:nvPr/>
        </p:nvSpPr>
        <p:spPr bwMode="auto">
          <a:xfrm>
            <a:off x="7572375" y="2428875"/>
            <a:ext cx="1179513" cy="1477963"/>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41%</a:t>
            </a:r>
          </a:p>
          <a:p>
            <a:r>
              <a:rPr lang="de-DE" altLang="de-DE">
                <a:solidFill>
                  <a:schemeClr val="bg1"/>
                </a:solidFill>
                <a:latin typeface="Calibri" pitchFamily="34" charset="0"/>
              </a:rPr>
              <a:t>OS 2: 22%</a:t>
            </a:r>
          </a:p>
          <a:p>
            <a:r>
              <a:rPr lang="de-DE" altLang="de-DE">
                <a:solidFill>
                  <a:schemeClr val="bg1"/>
                </a:solidFill>
                <a:latin typeface="Calibri" pitchFamily="34" charset="0"/>
              </a:rPr>
              <a:t>OS 3: 37 %</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539552" y="2852936"/>
            <a:ext cx="8064896" cy="432048"/>
          </a:xfrm>
          <a:prstGeom prst="rect">
            <a:avLst/>
          </a:prstGeom>
          <a:noFill/>
          <a:ln w="2857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Narrow"/>
              <a:ea typeface="+mn-ea"/>
              <a:cs typeface="+mn-cs"/>
            </a:endParaRPr>
          </a:p>
        </p:txBody>
      </p:sp>
      <p:pic>
        <p:nvPicPr>
          <p:cNvPr id="6246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28" name="Rechteck 27"/>
          <p:cNvSpPr/>
          <p:nvPr/>
        </p:nvSpPr>
        <p:spPr>
          <a:xfrm>
            <a:off x="251520" y="1592796"/>
            <a:ext cx="8892480" cy="4716524"/>
          </a:xfrm>
          <a:prstGeom prst="rect">
            <a:avLst/>
          </a:prstGeom>
          <a:noFill/>
          <a:ln w="12700" cap="flat" cmpd="sng" algn="ctr">
            <a:noFill/>
            <a:prstDash val="solid"/>
          </a:ln>
          <a:effectLst/>
        </p:spPr>
        <p:txBody>
          <a:bodyPr lIns="180000" tIns="36000" bIns="36000" rtlCol="0" anchor="ctr"/>
          <a:lstStyle/>
          <a:p>
            <a:pPr marL="20520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Pre-History</a:t>
            </a: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Jul 1990	Klaus Knüpffer visits Bob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Glahn</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and others at TDL </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1991    	ECMWF-MOS at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Meteo</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Consult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Wageningen</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(now: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MeteoGroup</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1993 	</a:t>
            </a:r>
            <a:r>
              <a:rPr kumimoji="0" lang="en-US" sz="1500" b="0" i="0" u="none" strike="noStrike" kern="0" cap="none" spc="0" normalizeH="0" baseline="0" noProof="0" dirty="0" err="1" smtClean="0">
                <a:ln>
                  <a:noFill/>
                </a:ln>
                <a:solidFill>
                  <a:srgbClr val="0070C0"/>
                </a:solidFill>
                <a:effectLst/>
                <a:uLnTx/>
                <a:uFillTx/>
                <a:latin typeface="Calibri" pitchFamily="34" charset="0"/>
                <a:ea typeface="+mn-ea"/>
                <a:cs typeface="+mn-cs"/>
              </a:rPr>
              <a:t>Kalman</a:t>
            </a: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 Filtering of EM (</a:t>
            </a:r>
            <a:r>
              <a:rPr kumimoji="0" lang="en-US" sz="1500" b="0" i="0" u="none" strike="noStrike" kern="0" cap="none" spc="0" normalizeH="0" baseline="0" noProof="0" dirty="0" err="1" smtClean="0">
                <a:ln>
                  <a:noFill/>
                </a:ln>
                <a:solidFill>
                  <a:srgbClr val="0070C0"/>
                </a:solidFill>
                <a:effectLst/>
                <a:uLnTx/>
                <a:uFillTx/>
                <a:latin typeface="Calibri" pitchFamily="34" charset="0"/>
                <a:ea typeface="+mn-ea"/>
                <a:cs typeface="+mn-cs"/>
              </a:rPr>
              <a:t>Europa-Modell</a:t>
            </a: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 at DWD</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             	Coefficient (not forecast) interpolation in space.   </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1993 	K. Knüpffer makes a proposal for a European Centre for Statistical Postprocessing</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Jan 1994	METEO SERVICE weather research GmbH founded by Klaus Knüpffer and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Diederik</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Haalman</a:t>
            </a: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1995 	Auto-TAF: MOS-guidance + encoded TAF and GAFOR</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1996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Kalman</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-Filtering of ECMWF Ensembles: RV=10…20%</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1998 	GME-MOS for standard weather elements for DWD: MOS coefficient interpolation in </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70C0"/>
                </a:solidFill>
                <a:effectLst/>
                <a:uLnTx/>
                <a:uFillTx/>
                <a:latin typeface="Calibri" pitchFamily="34" charset="0"/>
                <a:ea typeface="+mn-ea"/>
                <a:cs typeface="+mn-cs"/>
              </a:rPr>
              <a:t>	space (old scheme)</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2000 	Start of weather forecasting tournaments</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2001-05	MOS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NowCasting</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systems: Radar-MOS, Lightning-MOS</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Integration into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WarnMOS</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and Auto-TAF</a:t>
            </a: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2005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MSwr</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-GFS-MOS operational</a:t>
            </a: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p:txBody>
      </p:sp>
      <p:sp>
        <p:nvSpPr>
          <p:cNvPr id="30" name="Rechteck 29"/>
          <p:cNvSpPr/>
          <p:nvPr/>
        </p:nvSpPr>
        <p:spPr>
          <a:xfrm>
            <a:off x="539552" y="2348880"/>
            <a:ext cx="8064896"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1" name="Rechteck 30"/>
          <p:cNvSpPr/>
          <p:nvPr/>
        </p:nvSpPr>
        <p:spPr>
          <a:xfrm>
            <a:off x="539552" y="2636912"/>
            <a:ext cx="8064896" cy="216024"/>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3" name="Rechteck 32"/>
          <p:cNvSpPr/>
          <p:nvPr/>
        </p:nvSpPr>
        <p:spPr>
          <a:xfrm>
            <a:off x="539552" y="3284984"/>
            <a:ext cx="8064896"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4" name="Rechteck 33"/>
          <p:cNvSpPr/>
          <p:nvPr/>
        </p:nvSpPr>
        <p:spPr>
          <a:xfrm>
            <a:off x="539552" y="3501008"/>
            <a:ext cx="8064896"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5" name="Rechteck 34"/>
          <p:cNvSpPr/>
          <p:nvPr/>
        </p:nvSpPr>
        <p:spPr>
          <a:xfrm>
            <a:off x="539552" y="3789040"/>
            <a:ext cx="8064896" cy="216024"/>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6" name="Rechteck 35"/>
          <p:cNvSpPr/>
          <p:nvPr/>
        </p:nvSpPr>
        <p:spPr>
          <a:xfrm>
            <a:off x="539552" y="4005064"/>
            <a:ext cx="8064896" cy="216024"/>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7" name="Rechteck 36"/>
          <p:cNvSpPr/>
          <p:nvPr/>
        </p:nvSpPr>
        <p:spPr>
          <a:xfrm>
            <a:off x="539552" y="4221088"/>
            <a:ext cx="8064896" cy="432048"/>
          </a:xfrm>
          <a:prstGeom prst="rect">
            <a:avLst/>
          </a:prstGeom>
          <a:noFill/>
          <a:ln w="2857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8" name="Rechteck 37"/>
          <p:cNvSpPr/>
          <p:nvPr/>
        </p:nvSpPr>
        <p:spPr>
          <a:xfrm>
            <a:off x="539552" y="4653136"/>
            <a:ext cx="8064896"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39" name="Rechteck 38"/>
          <p:cNvSpPr/>
          <p:nvPr/>
        </p:nvSpPr>
        <p:spPr>
          <a:xfrm>
            <a:off x="539552" y="4941168"/>
            <a:ext cx="8064896" cy="432048"/>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0" name="Rechteck 39"/>
          <p:cNvSpPr/>
          <p:nvPr/>
        </p:nvSpPr>
        <p:spPr>
          <a:xfrm>
            <a:off x="539552" y="5373216"/>
            <a:ext cx="8064896" cy="216024"/>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6" name="Rechteck 45"/>
          <p:cNvSpPr/>
          <p:nvPr/>
        </p:nvSpPr>
        <p:spPr>
          <a:xfrm>
            <a:off x="789737" y="1340768"/>
            <a:ext cx="2877711" cy="369332"/>
          </a:xfrm>
          <a:prstGeom prst="rect">
            <a:avLst/>
          </a:prstGeom>
        </p:spPr>
        <p:txBody>
          <a:bodyPr wrap="none">
            <a:spAutoFit/>
          </a:bodyPr>
          <a:lstStyle/>
          <a:p>
            <a:pPr>
              <a:defRPr/>
            </a:pPr>
            <a:r>
              <a:rPr lang="en-US" altLang="de-DE" b="1" dirty="0" smtClean="0">
                <a:solidFill>
                  <a:schemeClr val="bg1">
                    <a:lumMod val="85000"/>
                    <a:lumOff val="15000"/>
                  </a:schemeClr>
                </a:solidFill>
                <a:cs typeface="Arial" charset="0"/>
              </a:rPr>
              <a:t>History of </a:t>
            </a:r>
            <a:r>
              <a:rPr lang="en-US" altLang="de-DE" b="1" dirty="0" err="1" smtClean="0">
                <a:solidFill>
                  <a:schemeClr val="bg1">
                    <a:lumMod val="85000"/>
                    <a:lumOff val="15000"/>
                  </a:schemeClr>
                </a:solidFill>
                <a:cs typeface="Arial" charset="0"/>
              </a:rPr>
              <a:t>Meteo</a:t>
            </a:r>
            <a:r>
              <a:rPr lang="en-US" altLang="de-DE" b="1" dirty="0" smtClean="0">
                <a:solidFill>
                  <a:schemeClr val="bg1">
                    <a:lumMod val="85000"/>
                    <a:lumOff val="15000"/>
                  </a:schemeClr>
                </a:solidFill>
                <a:cs typeface="Arial" charset="0"/>
              </a:rPr>
              <a:t> Service</a:t>
            </a:r>
          </a:p>
        </p:txBody>
      </p:sp>
      <p:sp>
        <p:nvSpPr>
          <p:cNvPr id="25" name="Textfeld 24"/>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150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1509" name="Grafik 6" descr="A00016_09.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21510" name="Textfeld 7"/>
          <p:cNvSpPr txBox="1">
            <a:spLocks noChangeArrowheads="1"/>
          </p:cNvSpPr>
          <p:nvPr/>
        </p:nvSpPr>
        <p:spPr bwMode="auto">
          <a:xfrm>
            <a:off x="7572375" y="2428875"/>
            <a:ext cx="1179513" cy="1477963"/>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41%</a:t>
            </a:r>
          </a:p>
          <a:p>
            <a:r>
              <a:rPr lang="de-DE" altLang="de-DE">
                <a:solidFill>
                  <a:schemeClr val="bg1"/>
                </a:solidFill>
                <a:latin typeface="Calibri" pitchFamily="34" charset="0"/>
              </a:rPr>
              <a:t>OS 2: 22%</a:t>
            </a:r>
          </a:p>
          <a:p>
            <a:r>
              <a:rPr lang="de-DE" altLang="de-DE">
                <a:solidFill>
                  <a:schemeClr val="bg1"/>
                </a:solidFill>
                <a:latin typeface="Calibri" pitchFamily="34" charset="0"/>
              </a:rPr>
              <a:t>OS 3: 37 %</a:t>
            </a:r>
          </a:p>
        </p:txBody>
      </p:sp>
      <p:sp>
        <p:nvSpPr>
          <p:cNvPr id="11" name="Textfeld 10"/>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253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2533" name="Grafik 6" descr="A00016_10.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355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3557" name="Grafik 6" descr="A00016_10a.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277068"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3.1 | Explanations: 2-dimensional (North German Plane)</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458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24581" name="Textfeld 6"/>
          <p:cNvSpPr txBox="1">
            <a:spLocks noChangeArrowheads="1"/>
          </p:cNvSpPr>
          <p:nvPr/>
        </p:nvSpPr>
        <p:spPr bwMode="auto">
          <a:xfrm>
            <a:off x="462855" y="1916832"/>
            <a:ext cx="8429625" cy="3354765"/>
          </a:xfrm>
          <a:prstGeom prst="rect">
            <a:avLst/>
          </a:prstGeom>
          <a:noFill/>
          <a:ln w="9525">
            <a:noFill/>
            <a:miter lim="800000"/>
            <a:headEnd/>
            <a:tailEnd/>
          </a:ln>
        </p:spPr>
        <p:txBody>
          <a:bodyPr wrap="square">
            <a:spAutoFit/>
          </a:bodyPr>
          <a:lstStyle/>
          <a:p>
            <a:endParaRPr lang="de-DE" altLang="de-DE" sz="2400" b="1" dirty="0">
              <a:solidFill>
                <a:schemeClr val="bg1"/>
              </a:solidFill>
              <a:cs typeface="Arial" charset="0"/>
            </a:endParaRPr>
          </a:p>
          <a:p>
            <a:r>
              <a:rPr lang="de-DE" altLang="de-DE" sz="2400" b="1" u="sng" dirty="0" smtClean="0">
                <a:solidFill>
                  <a:srgbClr val="FF0000"/>
                </a:solidFill>
                <a:cs typeface="Arial" charset="0"/>
              </a:rPr>
              <a:t>3b) </a:t>
            </a:r>
            <a:r>
              <a:rPr lang="de-DE" altLang="de-DE" sz="2400" b="1" u="sng" dirty="0" err="1" smtClean="0">
                <a:solidFill>
                  <a:srgbClr val="FF0000"/>
                </a:solidFill>
                <a:cs typeface="Arial" charset="0"/>
              </a:rPr>
              <a:t>Explanations</a:t>
            </a:r>
            <a:r>
              <a:rPr lang="de-DE" altLang="de-DE" sz="2400" b="1" u="sng" dirty="0" smtClean="0">
                <a:solidFill>
                  <a:srgbClr val="FF0000"/>
                </a:solidFill>
                <a:cs typeface="Arial" charset="0"/>
              </a:rPr>
              <a:t> : 3-dimensional (Alpine Seefeld </a:t>
            </a:r>
            <a:r>
              <a:rPr lang="de-DE" altLang="de-DE" sz="2400" b="1" u="sng" dirty="0" err="1" smtClean="0">
                <a:solidFill>
                  <a:srgbClr val="FF0000"/>
                </a:solidFill>
                <a:cs typeface="Arial" charset="0"/>
              </a:rPr>
              <a:t>area</a:t>
            </a:r>
            <a:r>
              <a:rPr lang="de-DE" altLang="de-DE" sz="2400" b="1" u="sng" dirty="0" smtClean="0">
                <a:solidFill>
                  <a:srgbClr val="FF0000"/>
                </a:solidFill>
                <a:cs typeface="Arial" charset="0"/>
              </a:rPr>
              <a:t>) </a:t>
            </a:r>
          </a:p>
          <a:p>
            <a:endParaRPr lang="de-DE" altLang="de-DE" sz="2400" b="1" u="sng" dirty="0" smtClean="0">
              <a:solidFill>
                <a:srgbClr val="FF0000"/>
              </a:solidFill>
              <a:cs typeface="Arial" charset="0"/>
            </a:endParaRPr>
          </a:p>
          <a:p>
            <a:r>
              <a:rPr lang="de-DE" altLang="de-DE" sz="2000" b="1" dirty="0" smtClean="0">
                <a:solidFill>
                  <a:schemeClr val="bg1"/>
                </a:solidFill>
                <a:cs typeface="Arial" charset="0"/>
              </a:rPr>
              <a:t>- </a:t>
            </a:r>
            <a:r>
              <a:rPr lang="de-DE" altLang="de-DE" sz="2000" b="1" dirty="0" err="1">
                <a:solidFill>
                  <a:schemeClr val="bg1"/>
                </a:solidFill>
                <a:cs typeface="Arial" charset="0"/>
              </a:rPr>
              <a:t>Latitide</a:t>
            </a:r>
            <a:endParaRPr lang="de-DE" altLang="de-DE" sz="2000" b="1" dirty="0">
              <a:solidFill>
                <a:schemeClr val="bg1"/>
              </a:solidFill>
              <a:cs typeface="Arial" charset="0"/>
            </a:endParaRPr>
          </a:p>
          <a:p>
            <a:r>
              <a:rPr lang="de-DE" altLang="de-DE" sz="2000" b="1" dirty="0">
                <a:solidFill>
                  <a:schemeClr val="bg1"/>
                </a:solidFill>
                <a:cs typeface="Arial" charset="0"/>
              </a:rPr>
              <a:t>- </a:t>
            </a:r>
            <a:r>
              <a:rPr lang="de-DE" altLang="de-DE" sz="2000" b="1" dirty="0" err="1">
                <a:solidFill>
                  <a:schemeClr val="bg1"/>
                </a:solidFill>
                <a:cs typeface="Arial" charset="0"/>
              </a:rPr>
              <a:t>Longitude</a:t>
            </a:r>
            <a:endParaRPr lang="de-DE" altLang="de-DE" sz="2000" b="1" dirty="0">
              <a:solidFill>
                <a:schemeClr val="bg1"/>
              </a:solidFill>
              <a:cs typeface="Arial" charset="0"/>
            </a:endParaRPr>
          </a:p>
          <a:p>
            <a:pPr>
              <a:buFontTx/>
              <a:buChar char="-"/>
            </a:pPr>
            <a:r>
              <a:rPr lang="de-DE" altLang="de-DE" sz="2000" b="1" dirty="0">
                <a:solidFill>
                  <a:srgbClr val="FF0000"/>
                </a:solidFill>
                <a:cs typeface="Arial" charset="0"/>
              </a:rPr>
              <a:t> Elevation</a:t>
            </a:r>
          </a:p>
          <a:p>
            <a:pPr>
              <a:buFontTx/>
              <a:buChar char="-"/>
            </a:pPr>
            <a:endParaRPr lang="de-DE" altLang="de-DE" sz="2000" b="1" dirty="0">
              <a:solidFill>
                <a:srgbClr val="FF0000"/>
              </a:solidFill>
              <a:cs typeface="Arial" charset="0"/>
            </a:endParaRPr>
          </a:p>
          <a:p>
            <a:r>
              <a:rPr lang="de-DE" altLang="de-DE" sz="2000" b="1" dirty="0">
                <a:solidFill>
                  <a:schemeClr val="bg1"/>
                </a:solidFill>
                <a:cs typeface="Arial" charset="0"/>
              </a:rPr>
              <a:t>Interpolation Point: Seefeld (</a:t>
            </a:r>
            <a:r>
              <a:rPr lang="de-DE" altLang="de-DE" sz="2000" b="1" dirty="0" err="1">
                <a:solidFill>
                  <a:schemeClr val="bg1"/>
                </a:solidFill>
                <a:cs typeface="Arial" charset="0"/>
              </a:rPr>
              <a:t>between</a:t>
            </a:r>
            <a:r>
              <a:rPr lang="de-DE" altLang="de-DE" sz="2000" b="1" dirty="0">
                <a:solidFill>
                  <a:schemeClr val="bg1"/>
                </a:solidFill>
                <a:cs typeface="Arial" charset="0"/>
              </a:rPr>
              <a:t> Innsbruck </a:t>
            </a:r>
            <a:r>
              <a:rPr lang="de-DE" altLang="de-DE" sz="2000" b="1" dirty="0" err="1">
                <a:solidFill>
                  <a:schemeClr val="bg1"/>
                </a:solidFill>
                <a:cs typeface="Arial" charset="0"/>
              </a:rPr>
              <a:t>and</a:t>
            </a:r>
            <a:r>
              <a:rPr lang="de-DE" altLang="de-DE" sz="2000" b="1" dirty="0">
                <a:solidFill>
                  <a:schemeClr val="bg1"/>
                </a:solidFill>
                <a:cs typeface="Arial" charset="0"/>
              </a:rPr>
              <a:t> Zugspitze)</a:t>
            </a:r>
          </a:p>
          <a:p>
            <a:r>
              <a:rPr lang="de-DE" altLang="de-DE" sz="2000" b="1" dirty="0">
                <a:solidFill>
                  <a:schemeClr val="bg1"/>
                </a:solidFill>
                <a:cs typeface="Arial" charset="0"/>
              </a:rPr>
              <a:t>                                   Elevation: 1.180 m</a:t>
            </a:r>
            <a:r>
              <a:rPr lang="de-DE" altLang="de-DE" sz="2000" b="1" dirty="0">
                <a:solidFill>
                  <a:srgbClr val="FF0000"/>
                </a:solidFill>
                <a:cs typeface="Arial" charset="0"/>
              </a:rPr>
              <a:t> </a:t>
            </a:r>
          </a:p>
          <a:p>
            <a:pPr>
              <a:buFontTx/>
              <a:buChar char="-"/>
            </a:pPr>
            <a:endParaRPr lang="de-DE" altLang="de-DE" sz="2000" b="1" dirty="0">
              <a:solidFill>
                <a:srgbClr val="FF0000"/>
              </a:solidFill>
              <a:cs typeface="Arial" charset="0"/>
            </a:endParaRPr>
          </a:p>
        </p:txBody>
      </p:sp>
      <p:sp>
        <p:nvSpPr>
          <p:cNvPr id="9" name="Textfeld 8"/>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560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5605" name="Grafik 6" descr="MMT005w_01.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662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6629" name="Grafik 6" descr="MMT005w_02.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765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7653" name="Grafik 6" descr="MMT005w_03.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27654" name="Textfeld 7"/>
          <p:cNvSpPr txBox="1">
            <a:spLocks noChangeArrowheads="1"/>
          </p:cNvSpPr>
          <p:nvPr/>
        </p:nvSpPr>
        <p:spPr bwMode="auto">
          <a:xfrm>
            <a:off x="7572375" y="2428875"/>
            <a:ext cx="1244600" cy="923925"/>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100%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867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8677" name="Grafik 6" descr="MMT005w_04.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28678" name="Textfeld 7"/>
          <p:cNvSpPr txBox="1">
            <a:spLocks noChangeArrowheads="1"/>
          </p:cNvSpPr>
          <p:nvPr/>
        </p:nvSpPr>
        <p:spPr bwMode="auto">
          <a:xfrm>
            <a:off x="7572375" y="2428875"/>
            <a:ext cx="1244600" cy="923925"/>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100%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2970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9701" name="Grafik 6" descr="MMT005w_05.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29702" name="Textfeld 7"/>
          <p:cNvSpPr txBox="1">
            <a:spLocks noChangeArrowheads="1"/>
          </p:cNvSpPr>
          <p:nvPr/>
        </p:nvSpPr>
        <p:spPr bwMode="auto">
          <a:xfrm>
            <a:off x="7572375" y="2428875"/>
            <a:ext cx="1127125" cy="120015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63%</a:t>
            </a:r>
          </a:p>
          <a:p>
            <a:r>
              <a:rPr lang="de-DE" altLang="de-DE">
                <a:solidFill>
                  <a:schemeClr val="bg1"/>
                </a:solidFill>
                <a:latin typeface="Calibri" pitchFamily="34" charset="0"/>
              </a:rPr>
              <a:t>OS 2: 37%</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072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0725" name="Grafik 6" descr="MMT005w_06.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0726" name="Textfeld 7"/>
          <p:cNvSpPr txBox="1">
            <a:spLocks noChangeArrowheads="1"/>
          </p:cNvSpPr>
          <p:nvPr/>
        </p:nvSpPr>
        <p:spPr bwMode="auto">
          <a:xfrm>
            <a:off x="7572375" y="2428875"/>
            <a:ext cx="1127125" cy="120015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63%</a:t>
            </a:r>
          </a:p>
          <a:p>
            <a:r>
              <a:rPr lang="de-DE" altLang="de-DE">
                <a:solidFill>
                  <a:schemeClr val="bg1"/>
                </a:solidFill>
                <a:latin typeface="Calibri" pitchFamily="34" charset="0"/>
              </a:rPr>
              <a:t>OS 2: 37%</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28" name="Rechteck 27"/>
          <p:cNvSpPr/>
          <p:nvPr/>
        </p:nvSpPr>
        <p:spPr>
          <a:xfrm>
            <a:off x="395536" y="2492896"/>
            <a:ext cx="7776864" cy="3096344"/>
          </a:xfrm>
          <a:prstGeom prst="rect">
            <a:avLst/>
          </a:prstGeom>
          <a:noFill/>
          <a:ln w="12700" cap="flat" cmpd="sng" algn="ctr">
            <a:noFill/>
            <a:prstDash val="solid"/>
          </a:ln>
          <a:effectLst/>
        </p:spPr>
        <p:txBody>
          <a:bodyPr lIns="180000" tIns="36000" bIns="36000" rtlCol="0" anchor="ctr"/>
          <a:lstStyle/>
          <a:p>
            <a:pPr marL="205200" marR="0" lvl="0" indent="0" defTabSz="116205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Transition from big projects for big clients to operational provision of </a:t>
            </a:r>
            <a:r>
              <a:rPr kumimoji="0" lang="en-US" b="1" i="1"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MSwr</a:t>
            </a:r>
            <a:r>
              <a:rPr kumimoji="0" lang="en-US"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-GFS-MOS for smaller weather forecasting companies.</a:t>
            </a:r>
          </a:p>
          <a:p>
            <a:pPr marL="205200" marR="0" lvl="0" indent="0" defTabSz="116205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116205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2009</a:t>
            </a:r>
            <a:r>
              <a:rPr lang="en-US" kern="0" dirty="0" smtClean="0">
                <a:solidFill>
                  <a:sysClr val="windowText" lastClr="000000">
                    <a:lumMod val="85000"/>
                    <a:lumOff val="15000"/>
                  </a:sysClr>
                </a:solidFill>
                <a:latin typeface="Calibri" pitchFamily="34" charset="0"/>
              </a:rPr>
              <a:t>	</a:t>
            </a: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Water level forecasts: North Sea and rivers.</a:t>
            </a:r>
          </a:p>
          <a:p>
            <a:pPr marL="205200" marR="0" lvl="0" indent="0" defTabSz="116205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2010 </a:t>
            </a:r>
            <a:r>
              <a:rPr lang="en-US" kern="0" dirty="0" smtClean="0">
                <a:solidFill>
                  <a:sysClr val="windowText" lastClr="000000">
                    <a:lumMod val="85000"/>
                    <a:lumOff val="15000"/>
                  </a:sysClr>
                </a:solidFill>
                <a:latin typeface="Calibri" pitchFamily="34" charset="0"/>
              </a:rPr>
              <a:t>	</a:t>
            </a: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New MOS coefficient interpolation scheme in space operational: </a:t>
            </a:r>
          </a:p>
          <a:p>
            <a:pPr marL="205200" marR="0" lvl="0" indent="0" defTabSz="116205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lumMod val="85000"/>
                    <a:lumOff val="15000"/>
                  </a:sysClr>
                </a:solidFill>
                <a:latin typeface="Calibri" pitchFamily="34" charset="0"/>
              </a:rPr>
              <a:t>	</a:t>
            </a:r>
            <a:r>
              <a:rPr kumimoji="0" lang="en-US" b="0" i="0" u="none" strike="noStrike" kern="0" cap="none" spc="0" normalizeH="0" baseline="0" noProof="0" dirty="0" smtClean="0">
                <a:ln>
                  <a:noFill/>
                </a:ln>
                <a:solidFill>
                  <a:srgbClr val="0070C0"/>
                </a:solidFill>
                <a:effectLst/>
                <a:uLnTx/>
                <a:uFillTx/>
                <a:latin typeface="Calibri" pitchFamily="34" charset="0"/>
                <a:ea typeface="+mn-ea"/>
                <a:cs typeface="+mn-cs"/>
              </a:rPr>
              <a:t>Complete MOS forecasts (without NIL values)</a:t>
            </a:r>
          </a:p>
          <a:p>
            <a:pPr marL="205200" defTabSz="1162050" fontAlgn="auto">
              <a:spcBef>
                <a:spcPts val="0"/>
              </a:spcBef>
              <a:spcAft>
                <a:spcPts val="0"/>
              </a:spcAft>
              <a:defRPr/>
            </a:pPr>
            <a:r>
              <a:rPr lang="en-US" kern="0" dirty="0" smtClean="0">
                <a:solidFill>
                  <a:sysClr val="windowText" lastClr="000000">
                    <a:lumMod val="85000"/>
                    <a:lumOff val="15000"/>
                  </a:sysClr>
                </a:solidFill>
                <a:latin typeface="Calibri" pitchFamily="34" charset="0"/>
              </a:rPr>
              <a:t>               	</a:t>
            </a:r>
            <a:r>
              <a:rPr lang="en-US" kern="0" dirty="0" smtClean="0">
                <a:solidFill>
                  <a:srgbClr val="0070C0"/>
                </a:solidFill>
                <a:latin typeface="Calibri" pitchFamily="34" charset="0"/>
              </a:rPr>
              <a:t>Gridded Auto-TAF</a:t>
            </a:r>
            <a:endParaRPr kumimoji="0" lang="en-US" b="0" i="0" u="none" strike="noStrike" kern="0" cap="none" spc="0" normalizeH="0" baseline="0" noProof="0" dirty="0" smtClean="0">
              <a:ln>
                <a:noFill/>
              </a:ln>
              <a:solidFill>
                <a:srgbClr val="0070C0"/>
              </a:solidFill>
              <a:effectLst/>
              <a:uLnTx/>
              <a:uFillTx/>
              <a:latin typeface="Calibri" pitchFamily="34" charset="0"/>
              <a:ea typeface="+mn-ea"/>
              <a:cs typeface="+mn-cs"/>
            </a:endParaRPr>
          </a:p>
          <a:p>
            <a:pPr marL="205200" marR="0" lvl="0" indent="0" defTabSz="116205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2014 </a:t>
            </a:r>
            <a:r>
              <a:rPr lang="en-US" kern="0" dirty="0" smtClean="0">
                <a:solidFill>
                  <a:sysClr val="windowText" lastClr="000000">
                    <a:lumMod val="85000"/>
                    <a:lumOff val="15000"/>
                  </a:sysClr>
                </a:solidFill>
                <a:latin typeface="Calibri" pitchFamily="34" charset="0"/>
              </a:rPr>
              <a:t>	</a:t>
            </a:r>
            <a:r>
              <a:rPr kumimoji="0" lang="en-US"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GFS-HIRLAM-MOS-Mix</a:t>
            </a:r>
          </a:p>
          <a:p>
            <a:pPr marL="205200" defTabSz="1162050" fontAlgn="auto">
              <a:spcBef>
                <a:spcPts val="0"/>
              </a:spcBef>
              <a:spcAft>
                <a:spcPts val="0"/>
              </a:spcAft>
              <a:defRPr/>
            </a:pPr>
            <a:r>
              <a:rPr kumimoji="0" lang="en-US" b="0" i="0" u="none" strike="noStrike" kern="0" cap="none" spc="0" normalizeH="0" baseline="0" noProof="0" dirty="0" smtClean="0">
                <a:ln>
                  <a:noFill/>
                </a:ln>
                <a:solidFill>
                  <a:srgbClr val="0070C0"/>
                </a:solidFill>
                <a:effectLst/>
                <a:uLnTx/>
                <a:uFillTx/>
                <a:latin typeface="Calibri" pitchFamily="34" charset="0"/>
                <a:ea typeface="+mn-ea"/>
                <a:cs typeface="+mn-cs"/>
              </a:rPr>
              <a:t>2014/15	Transition of the new spatial interpolation system to </a:t>
            </a:r>
            <a:r>
              <a:rPr lang="en-US" kern="0" dirty="0" smtClean="0">
                <a:solidFill>
                  <a:srgbClr val="0070C0"/>
                </a:solidFill>
                <a:latin typeface="Calibri" pitchFamily="34" charset="0"/>
              </a:rPr>
              <a:t>DWD for 	weather warning MOS for DWD.</a:t>
            </a:r>
            <a:endParaRPr kumimoji="0" lang="en-US" b="0" i="0" u="none" strike="noStrike" kern="0" cap="none" spc="0" normalizeH="0" baseline="0" noProof="0" dirty="0" smtClean="0">
              <a:ln>
                <a:noFill/>
              </a:ln>
              <a:solidFill>
                <a:srgbClr val="0070C0"/>
              </a:solidFill>
              <a:effectLst/>
              <a:uLnTx/>
              <a:uFillTx/>
              <a:latin typeface="Calibri" pitchFamily="34" charset="0"/>
              <a:ea typeface="+mn-ea"/>
              <a:cs typeface="+mn-cs"/>
            </a:endParaRPr>
          </a:p>
          <a:p>
            <a:pPr marL="205200" marR="0" lvl="0" indent="0" defTabSz="116205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lumMod val="85000"/>
                    <a:lumOff val="15000"/>
                  </a:sysClr>
                </a:solidFill>
                <a:latin typeface="Calibri" pitchFamily="34" charset="0"/>
              </a:rPr>
              <a:t>2015       	GFS-ECMWF-HIRLAM-MOS-Mix</a:t>
            </a:r>
          </a:p>
        </p:txBody>
      </p:sp>
      <p:sp>
        <p:nvSpPr>
          <p:cNvPr id="41" name="Rechteck 40"/>
          <p:cNvSpPr/>
          <p:nvPr/>
        </p:nvSpPr>
        <p:spPr>
          <a:xfrm>
            <a:off x="683568" y="2420888"/>
            <a:ext cx="7488832" cy="792088"/>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2" name="Rechteck 41"/>
          <p:cNvSpPr/>
          <p:nvPr/>
        </p:nvSpPr>
        <p:spPr>
          <a:xfrm>
            <a:off x="683568" y="3356992"/>
            <a:ext cx="7488832"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3" name="Rechteck 42"/>
          <p:cNvSpPr/>
          <p:nvPr/>
        </p:nvSpPr>
        <p:spPr>
          <a:xfrm>
            <a:off x="683568" y="3645024"/>
            <a:ext cx="7488832" cy="792088"/>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4" name="Rechteck 43"/>
          <p:cNvSpPr/>
          <p:nvPr/>
        </p:nvSpPr>
        <p:spPr>
          <a:xfrm>
            <a:off x="683568" y="4437112"/>
            <a:ext cx="7488832" cy="288032"/>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5" name="Rechteck 44"/>
          <p:cNvSpPr/>
          <p:nvPr/>
        </p:nvSpPr>
        <p:spPr>
          <a:xfrm>
            <a:off x="683568" y="4725144"/>
            <a:ext cx="7488832" cy="576064"/>
          </a:xfrm>
          <a:prstGeom prst="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Narrow"/>
              <a:ea typeface="+mn-ea"/>
              <a:cs typeface="+mn-cs"/>
            </a:endParaRPr>
          </a:p>
        </p:txBody>
      </p:sp>
      <p:sp>
        <p:nvSpPr>
          <p:cNvPr id="46" name="Rechteck 45"/>
          <p:cNvSpPr/>
          <p:nvPr/>
        </p:nvSpPr>
        <p:spPr>
          <a:xfrm>
            <a:off x="789737" y="1340768"/>
            <a:ext cx="2877711" cy="369332"/>
          </a:xfrm>
          <a:prstGeom prst="rect">
            <a:avLst/>
          </a:prstGeom>
        </p:spPr>
        <p:txBody>
          <a:bodyPr wrap="none">
            <a:spAutoFit/>
          </a:bodyPr>
          <a:lstStyle/>
          <a:p>
            <a:pPr>
              <a:defRPr/>
            </a:pPr>
            <a:r>
              <a:rPr lang="en-US" altLang="de-DE" b="1" dirty="0" smtClean="0">
                <a:solidFill>
                  <a:schemeClr val="bg1">
                    <a:lumMod val="85000"/>
                    <a:lumOff val="15000"/>
                  </a:schemeClr>
                </a:solidFill>
                <a:cs typeface="Arial" charset="0"/>
              </a:rPr>
              <a:t>History of </a:t>
            </a:r>
            <a:r>
              <a:rPr lang="en-US" altLang="de-DE" b="1" dirty="0" err="1" smtClean="0">
                <a:solidFill>
                  <a:schemeClr val="bg1">
                    <a:lumMod val="85000"/>
                    <a:lumOff val="15000"/>
                  </a:schemeClr>
                </a:solidFill>
                <a:cs typeface="Arial" charset="0"/>
              </a:rPr>
              <a:t>Meteo</a:t>
            </a:r>
            <a:r>
              <a:rPr lang="en-US" altLang="de-DE" b="1" dirty="0" smtClean="0">
                <a:solidFill>
                  <a:schemeClr val="bg1">
                    <a:lumMod val="85000"/>
                    <a:lumOff val="15000"/>
                  </a:schemeClr>
                </a:solidFill>
                <a:cs typeface="Arial" charset="0"/>
              </a:rPr>
              <a:t> Service</a:t>
            </a:r>
          </a:p>
        </p:txBody>
      </p:sp>
      <p:sp>
        <p:nvSpPr>
          <p:cNvPr id="25" name="Textfeld 24"/>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
        <p:nvSpPr>
          <p:cNvPr id="11" name="Rechteck 10"/>
          <p:cNvSpPr/>
          <p:nvPr/>
        </p:nvSpPr>
        <p:spPr>
          <a:xfrm>
            <a:off x="683568" y="5301208"/>
            <a:ext cx="7488832" cy="288032"/>
          </a:xfrm>
          <a:prstGeom prst="rect">
            <a:avLst/>
          </a:prstGeom>
          <a:noFill/>
          <a:ln w="25400" cap="flat" cmpd="sng" algn="ctr">
            <a:solidFill>
              <a:srgbClr val="C00000"/>
            </a:solidFill>
            <a:prstDash val="solid"/>
          </a:ln>
          <a:effectLst/>
        </p:spPr>
        <p:txBody>
          <a:bodyPr rtlCol="0" anchor="ctr"/>
          <a:lstStyle/>
          <a:p>
            <a:pPr fontAlgn="auto">
              <a:spcBef>
                <a:spcPts val="0"/>
              </a:spcBef>
              <a:spcAft>
                <a:spcPts val="0"/>
              </a:spcAft>
              <a:defRPr/>
            </a:pPr>
            <a:endParaRPr kumimoji="0" lang="de-DE" sz="1800" b="0" i="0" u="none" strike="noStrike" kern="0" cap="none" spc="0" normalizeH="0" baseline="0" noProof="0" dirty="0">
              <a:ln>
                <a:noFill/>
              </a:ln>
              <a:solidFill>
                <a:srgbClr val="26262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17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1749" name="Grafik 6" descr="MMT005w_07.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277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2773" name="Grafik 6" descr="MMT005w_08.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2774" name="Textfeld 7"/>
          <p:cNvSpPr txBox="1">
            <a:spLocks noChangeArrowheads="1"/>
          </p:cNvSpPr>
          <p:nvPr/>
        </p:nvSpPr>
        <p:spPr bwMode="auto">
          <a:xfrm>
            <a:off x="7572375" y="2428875"/>
            <a:ext cx="1127125" cy="1477963"/>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49%</a:t>
            </a:r>
          </a:p>
          <a:p>
            <a:r>
              <a:rPr lang="de-DE" altLang="de-DE">
                <a:solidFill>
                  <a:schemeClr val="bg1"/>
                </a:solidFill>
                <a:latin typeface="Calibri" pitchFamily="34" charset="0"/>
              </a:rPr>
              <a:t>OS 2: 29%</a:t>
            </a:r>
          </a:p>
          <a:p>
            <a:r>
              <a:rPr lang="de-DE" altLang="de-DE">
                <a:solidFill>
                  <a:schemeClr val="bg1"/>
                </a:solidFill>
                <a:latin typeface="Calibri" pitchFamily="34" charset="0"/>
              </a:rPr>
              <a:t>OS 3: 22%</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379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3797" name="Grafik 6" descr="MMT005w_09.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3798" name="Textfeld 7"/>
          <p:cNvSpPr txBox="1">
            <a:spLocks noChangeArrowheads="1"/>
          </p:cNvSpPr>
          <p:nvPr/>
        </p:nvSpPr>
        <p:spPr bwMode="auto">
          <a:xfrm>
            <a:off x="7572375" y="2428875"/>
            <a:ext cx="1127125" cy="1477963"/>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49%</a:t>
            </a:r>
          </a:p>
          <a:p>
            <a:r>
              <a:rPr lang="de-DE" altLang="de-DE">
                <a:solidFill>
                  <a:schemeClr val="bg1"/>
                </a:solidFill>
                <a:latin typeface="Calibri" pitchFamily="34" charset="0"/>
              </a:rPr>
              <a:t>OS 2: 29%</a:t>
            </a:r>
          </a:p>
          <a:p>
            <a:r>
              <a:rPr lang="de-DE" altLang="de-DE">
                <a:solidFill>
                  <a:schemeClr val="bg1"/>
                </a:solidFill>
                <a:latin typeface="Calibri" pitchFamily="34" charset="0"/>
              </a:rPr>
              <a:t>OS 3: 22%</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482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4821" name="Grafik 6" descr="MMT005w_10.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584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5845" name="Grafik 6" descr="MMT005w_11.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5846" name="Textfeld 7"/>
          <p:cNvSpPr txBox="1">
            <a:spLocks noChangeArrowheads="1"/>
          </p:cNvSpPr>
          <p:nvPr/>
        </p:nvSpPr>
        <p:spPr bwMode="auto">
          <a:xfrm>
            <a:off x="7572375" y="2428875"/>
            <a:ext cx="1127125" cy="1754188"/>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39%</a:t>
            </a:r>
          </a:p>
          <a:p>
            <a:r>
              <a:rPr lang="de-DE" altLang="de-DE">
                <a:solidFill>
                  <a:schemeClr val="bg1"/>
                </a:solidFill>
                <a:latin typeface="Calibri" pitchFamily="34" charset="0"/>
              </a:rPr>
              <a:t>OS 2: 24%</a:t>
            </a:r>
          </a:p>
          <a:p>
            <a:r>
              <a:rPr lang="de-DE" altLang="de-DE">
                <a:solidFill>
                  <a:schemeClr val="bg1"/>
                </a:solidFill>
                <a:latin typeface="Calibri" pitchFamily="34" charset="0"/>
              </a:rPr>
              <a:t>OS 3: 17%</a:t>
            </a:r>
          </a:p>
          <a:p>
            <a:r>
              <a:rPr lang="de-DE" altLang="de-DE">
                <a:solidFill>
                  <a:schemeClr val="bg1"/>
                </a:solidFill>
                <a:latin typeface="Calibri" pitchFamily="34" charset="0"/>
              </a:rPr>
              <a:t>OS 4: 20%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686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6869" name="Grafik 6" descr="MMT005w_12.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6870" name="Textfeld 7"/>
          <p:cNvSpPr txBox="1">
            <a:spLocks noChangeArrowheads="1"/>
          </p:cNvSpPr>
          <p:nvPr/>
        </p:nvSpPr>
        <p:spPr bwMode="auto">
          <a:xfrm>
            <a:off x="7572375" y="2428875"/>
            <a:ext cx="1127125" cy="1754188"/>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39%</a:t>
            </a:r>
          </a:p>
          <a:p>
            <a:r>
              <a:rPr lang="de-DE" altLang="de-DE">
                <a:solidFill>
                  <a:schemeClr val="bg1"/>
                </a:solidFill>
                <a:latin typeface="Calibri" pitchFamily="34" charset="0"/>
              </a:rPr>
              <a:t>OS 2: 24%</a:t>
            </a:r>
          </a:p>
          <a:p>
            <a:r>
              <a:rPr lang="de-DE" altLang="de-DE">
                <a:solidFill>
                  <a:schemeClr val="bg1"/>
                </a:solidFill>
                <a:latin typeface="Calibri" pitchFamily="34" charset="0"/>
              </a:rPr>
              <a:t>OS 3: 17%</a:t>
            </a:r>
          </a:p>
          <a:p>
            <a:r>
              <a:rPr lang="de-DE" altLang="de-DE">
                <a:solidFill>
                  <a:schemeClr val="bg1"/>
                </a:solidFill>
                <a:latin typeface="Calibri" pitchFamily="34" charset="0"/>
              </a:rPr>
              <a:t>OS 4: 20%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789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7893" name="Grafik 6" descr="MMT005w_13.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10" name="Textfeld 9"/>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891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8917" name="Grafik 6" descr="MMT005w_14.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8918" name="Textfeld 7"/>
          <p:cNvSpPr txBox="1">
            <a:spLocks noChangeArrowheads="1"/>
          </p:cNvSpPr>
          <p:nvPr/>
        </p:nvSpPr>
        <p:spPr bwMode="auto">
          <a:xfrm>
            <a:off x="7572375" y="2428875"/>
            <a:ext cx="1127125" cy="203200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35%</a:t>
            </a:r>
          </a:p>
          <a:p>
            <a:r>
              <a:rPr lang="de-DE" altLang="de-DE">
                <a:solidFill>
                  <a:schemeClr val="bg1"/>
                </a:solidFill>
                <a:latin typeface="Calibri" pitchFamily="34" charset="0"/>
              </a:rPr>
              <a:t>OS 2: 21%</a:t>
            </a:r>
          </a:p>
          <a:p>
            <a:r>
              <a:rPr lang="de-DE" altLang="de-DE">
                <a:solidFill>
                  <a:schemeClr val="bg1"/>
                </a:solidFill>
                <a:latin typeface="Calibri" pitchFamily="34" charset="0"/>
              </a:rPr>
              <a:t>OS 3: 16%</a:t>
            </a:r>
          </a:p>
          <a:p>
            <a:r>
              <a:rPr lang="de-DE" altLang="de-DE">
                <a:solidFill>
                  <a:schemeClr val="bg1"/>
                </a:solidFill>
                <a:latin typeface="Calibri" pitchFamily="34" charset="0"/>
              </a:rPr>
              <a:t>OS 4: 18%</a:t>
            </a:r>
          </a:p>
          <a:p>
            <a:r>
              <a:rPr lang="de-DE" altLang="de-DE">
                <a:solidFill>
                  <a:schemeClr val="bg1"/>
                </a:solidFill>
                <a:latin typeface="Calibri" pitchFamily="34" charset="0"/>
              </a:rPr>
              <a:t>OS 5: 10%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994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9941" name="Grafik 6" descr="MMT005w_15.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39942" name="Textfeld 7"/>
          <p:cNvSpPr txBox="1">
            <a:spLocks noChangeArrowheads="1"/>
          </p:cNvSpPr>
          <p:nvPr/>
        </p:nvSpPr>
        <p:spPr bwMode="auto">
          <a:xfrm>
            <a:off x="7572375" y="2428875"/>
            <a:ext cx="1127125" cy="2032000"/>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35%</a:t>
            </a:r>
          </a:p>
          <a:p>
            <a:r>
              <a:rPr lang="de-DE" altLang="de-DE">
                <a:solidFill>
                  <a:schemeClr val="bg1"/>
                </a:solidFill>
                <a:latin typeface="Calibri" pitchFamily="34" charset="0"/>
              </a:rPr>
              <a:t>OS 2: 21%</a:t>
            </a:r>
          </a:p>
          <a:p>
            <a:r>
              <a:rPr lang="de-DE" altLang="de-DE">
                <a:solidFill>
                  <a:schemeClr val="bg1"/>
                </a:solidFill>
                <a:latin typeface="Calibri" pitchFamily="34" charset="0"/>
              </a:rPr>
              <a:t>OS 3: 16%</a:t>
            </a:r>
          </a:p>
          <a:p>
            <a:r>
              <a:rPr lang="de-DE" altLang="de-DE">
                <a:solidFill>
                  <a:schemeClr val="bg1"/>
                </a:solidFill>
                <a:latin typeface="Calibri" pitchFamily="34" charset="0"/>
              </a:rPr>
              <a:t>OS 4: 18%</a:t>
            </a:r>
          </a:p>
          <a:p>
            <a:r>
              <a:rPr lang="de-DE" altLang="de-DE">
                <a:solidFill>
                  <a:schemeClr val="bg1"/>
                </a:solidFill>
                <a:latin typeface="Calibri" pitchFamily="34" charset="0"/>
              </a:rPr>
              <a:t>OS 5: 10%</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096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40965" name="Grafik 6" descr="MMT005w_16.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8" name="Rechteck 7"/>
          <p:cNvSpPr/>
          <p:nvPr/>
        </p:nvSpPr>
        <p:spPr>
          <a:xfrm>
            <a:off x="2286000" y="3071813"/>
            <a:ext cx="3786188" cy="271462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Textfeld 11"/>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3" name="Rechteck 12"/>
          <p:cNvSpPr/>
          <p:nvPr/>
        </p:nvSpPr>
        <p:spPr>
          <a:xfrm>
            <a:off x="323528" y="1880828"/>
            <a:ext cx="7776864" cy="4500500"/>
          </a:xfrm>
          <a:prstGeom prst="rect">
            <a:avLst/>
          </a:prstGeom>
          <a:noFill/>
          <a:ln w="12700" cap="flat" cmpd="sng" algn="ctr">
            <a:noFill/>
            <a:prstDash val="solid"/>
          </a:ln>
          <a:effectLst/>
        </p:spPr>
        <p:txBody>
          <a:bodyPr lIns="180000" tIns="36000" bIns="36000" rtlCol="0" anchor="ctr"/>
          <a:lstStyle/>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Strength</a:t>
            </a: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tab pos="361950" algn="l"/>
                <a:tab pos="449263" algn="l"/>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Intuitive approach with high success rate</a:t>
            </a: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Classical, timeless set-up of the FORTRAN-bash-system with database-like structure, </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controlled by configuration files</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 No structural changes during the last 20 years and </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 fit for the coming 20 years</a:t>
            </a:r>
          </a:p>
          <a:p>
            <a:pPr marL="449263" indent="-269875" fontAlgn="auto">
              <a:lnSpc>
                <a:spcPct val="150000"/>
              </a:lnSpc>
              <a:spcBef>
                <a:spcPts val="0"/>
              </a:spcBef>
              <a:spcAft>
                <a:spcPts val="0"/>
              </a:spcAft>
              <a:buFont typeface="Wingdings" pitchFamily="2" charset="2"/>
              <a:buChar char="ü"/>
              <a:defRPr/>
            </a:pPr>
            <a:r>
              <a:rPr kumimoji="0" lang="en-US" sz="1500" b="1" i="0" u="none" strike="noStrike" kern="0" cap="none" spc="0" normalizeH="0" baseline="0" noProof="0" dirty="0" smtClean="0">
                <a:ln>
                  <a:noFill/>
                </a:ln>
                <a:solidFill>
                  <a:srgbClr val="0070C0"/>
                </a:solidFill>
                <a:effectLst/>
                <a:uLnTx/>
                <a:uFillTx/>
                <a:latin typeface="Calibri" pitchFamily="34" charset="0"/>
                <a:ea typeface="+mn-ea"/>
                <a:cs typeface="+mn-cs"/>
              </a:rPr>
              <a:t>One solution</a:t>
            </a:r>
            <a:r>
              <a:rPr lang="en-US" sz="1500" b="1" kern="0" dirty="0" smtClean="0">
                <a:solidFill>
                  <a:srgbClr val="0070C0"/>
                </a:solidFill>
                <a:latin typeface="Calibri" pitchFamily="34" charset="0"/>
              </a:rPr>
              <a:t>, globally, </a:t>
            </a:r>
            <a:r>
              <a:rPr kumimoji="0" lang="en-US" sz="1500" b="1" i="0" u="none" strike="noStrike" kern="0" cap="none" spc="0" normalizeH="0" baseline="0" noProof="0" dirty="0" smtClean="0">
                <a:ln>
                  <a:noFill/>
                </a:ln>
                <a:solidFill>
                  <a:srgbClr val="0070C0"/>
                </a:solidFill>
                <a:effectLst/>
                <a:uLnTx/>
                <a:uFillTx/>
                <a:latin typeface="Calibri" pitchFamily="34" charset="0"/>
                <a:ea typeface="+mn-ea"/>
                <a:cs typeface="+mn-cs"/>
              </a:rPr>
              <a:t>for all elements</a:t>
            </a: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defRPr/>
            </a:pPr>
            <a:r>
              <a:rPr kumimoji="0" lang="en-US" sz="1500" b="1" i="0" u="none" strike="noStrike" kern="0" cap="none" spc="0" normalizeH="0" baseline="0" noProof="0" dirty="0" smtClean="0">
                <a:ln>
                  <a:noFill/>
                </a:ln>
                <a:solidFill>
                  <a:srgbClr val="0070C0"/>
                </a:solidFill>
                <a:effectLst/>
                <a:uLnTx/>
                <a:uFillTx/>
                <a:latin typeface="Calibri" pitchFamily="34" charset="0"/>
                <a:ea typeface="+mn-ea"/>
                <a:cs typeface="+mn-cs"/>
              </a:rPr>
              <a:t>Strictly RMSE optimized (other optimizations possible)</a:t>
            </a: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Simple algorithms with high transparency (important for system development and debugging)</a:t>
            </a: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Strictly linear regression. All non-linear aspects are </a:t>
            </a:r>
            <a:r>
              <a:rPr kumimoji="0" lang="en-US" sz="1500" b="0"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dealed</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with by transformations:</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 analytical transformations</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 empirical transformations</a:t>
            </a: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p:txBody>
      </p:sp>
      <p:sp>
        <p:nvSpPr>
          <p:cNvPr id="15" name="Rechteck 14"/>
          <p:cNvSpPr/>
          <p:nvPr/>
        </p:nvSpPr>
        <p:spPr>
          <a:xfrm>
            <a:off x="611560" y="1403484"/>
            <a:ext cx="7128792" cy="369332"/>
          </a:xfrm>
          <a:prstGeom prst="rect">
            <a:avLst/>
          </a:prstGeom>
        </p:spPr>
        <p:txBody>
          <a:bodyPr wrap="square">
            <a:spAutoFit/>
          </a:bodyPr>
          <a:lstStyle/>
          <a:p>
            <a:pPr>
              <a:defRPr/>
            </a:pPr>
            <a:r>
              <a:rPr lang="en-US" altLang="de-DE" b="1" u="sng" dirty="0" err="1" smtClean="0">
                <a:solidFill>
                  <a:schemeClr val="bg1"/>
                </a:solidFill>
                <a:latin typeface="Calibri" pitchFamily="34" charset="0"/>
                <a:cs typeface="Arial" charset="0"/>
              </a:rPr>
              <a:t>Meteo</a:t>
            </a:r>
            <a:r>
              <a:rPr lang="en-US" altLang="de-DE" b="1" u="sng" dirty="0" smtClean="0">
                <a:solidFill>
                  <a:schemeClr val="bg1"/>
                </a:solidFill>
                <a:latin typeface="Calibri" pitchFamily="34" charset="0"/>
                <a:cs typeface="Arial" charset="0"/>
              </a:rPr>
              <a:t> Service: Strength and weaknesses</a:t>
            </a:r>
          </a:p>
        </p:txBody>
      </p:sp>
      <p:sp>
        <p:nvSpPr>
          <p:cNvPr id="9" name="Textfeld 8"/>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rafik 10" descr="MMT005w_16.jpg"/>
          <p:cNvPicPr>
            <a:picLocks noChangeAspect="1"/>
          </p:cNvPicPr>
          <p:nvPr/>
        </p:nvPicPr>
        <p:blipFill>
          <a:blip r:embed="rId3" cstate="print"/>
          <a:srcRect/>
          <a:stretch>
            <a:fillRect/>
          </a:stretch>
        </p:blipFill>
        <p:spPr bwMode="auto">
          <a:xfrm>
            <a:off x="285750" y="1285875"/>
            <a:ext cx="7065963" cy="4929188"/>
          </a:xfrm>
          <a:prstGeom prst="rect">
            <a:avLst/>
          </a:prstGeom>
          <a:noFill/>
          <a:ln w="9525">
            <a:noFill/>
            <a:miter lim="800000"/>
            <a:headEnd/>
            <a:tailEnd/>
          </a:ln>
        </p:spPr>
      </p:pic>
      <p:pic>
        <p:nvPicPr>
          <p:cNvPr id="41987" name="Grafik 8" descr="bar.gif"/>
          <p:cNvPicPr>
            <a:picLocks noChangeAspect="1"/>
          </p:cNvPicPr>
          <p:nvPr/>
        </p:nvPicPr>
        <p:blipFill>
          <a:blip r:embed="rId4" cstate="print"/>
          <a:srcRect/>
          <a:stretch>
            <a:fillRect/>
          </a:stretch>
        </p:blipFill>
        <p:spPr bwMode="auto">
          <a:xfrm>
            <a:off x="0" y="1143000"/>
            <a:ext cx="9144000" cy="71438"/>
          </a:xfrm>
          <a:prstGeom prst="rect">
            <a:avLst/>
          </a:prstGeom>
          <a:noFill/>
          <a:ln w="9525">
            <a:noFill/>
            <a:miter lim="800000"/>
            <a:headEnd/>
            <a:tailEnd/>
          </a:ln>
        </p:spPr>
      </p:pic>
      <p:pic>
        <p:nvPicPr>
          <p:cNvPr id="41989" name="Grafik 13" descr="bar.gif"/>
          <p:cNvPicPr>
            <a:picLocks noChangeAspect="1"/>
          </p:cNvPicPr>
          <p:nvPr/>
        </p:nvPicPr>
        <p:blipFill>
          <a:blip r:embed="rId4" cstate="print"/>
          <a:srcRect/>
          <a:stretch>
            <a:fillRect/>
          </a:stretch>
        </p:blipFill>
        <p:spPr bwMode="auto">
          <a:xfrm>
            <a:off x="0" y="6286500"/>
            <a:ext cx="9144000" cy="71438"/>
          </a:xfrm>
          <a:prstGeom prst="rect">
            <a:avLst/>
          </a:prstGeom>
          <a:noFill/>
          <a:ln w="9525">
            <a:noFill/>
            <a:miter lim="800000"/>
            <a:headEnd/>
            <a:tailEnd/>
          </a:ln>
        </p:spPr>
      </p:pic>
      <p:pic>
        <p:nvPicPr>
          <p:cNvPr id="41990" name="Grafik 6" descr="MMT005w_zoom_16.jpg"/>
          <p:cNvPicPr>
            <a:picLocks noChangeAspect="1"/>
          </p:cNvPicPr>
          <p:nvPr/>
        </p:nvPicPr>
        <p:blipFill>
          <a:blip r:embed="rId5" cstate="print"/>
          <a:srcRect/>
          <a:stretch>
            <a:fillRect/>
          </a:stretch>
        </p:blipFill>
        <p:spPr bwMode="auto">
          <a:xfrm>
            <a:off x="428625" y="1428750"/>
            <a:ext cx="6653213" cy="4641850"/>
          </a:xfrm>
          <a:prstGeom prst="rect">
            <a:avLst/>
          </a:prstGeom>
          <a:noFill/>
          <a:ln w="9525">
            <a:noFill/>
            <a:miter lim="800000"/>
            <a:headEnd/>
            <a:tailEnd/>
          </a:ln>
        </p:spPr>
      </p:pic>
      <p:sp>
        <p:nvSpPr>
          <p:cNvPr id="8" name="Rechteck 7"/>
          <p:cNvSpPr/>
          <p:nvPr/>
        </p:nvSpPr>
        <p:spPr>
          <a:xfrm>
            <a:off x="428625" y="1428750"/>
            <a:ext cx="6643688" cy="46434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Textfeld 11"/>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fik 6" descr="MMT005w_16.jpg"/>
          <p:cNvPicPr>
            <a:picLocks noChangeAspect="1"/>
          </p:cNvPicPr>
          <p:nvPr/>
        </p:nvPicPr>
        <p:blipFill>
          <a:blip r:embed="rId3" cstate="print"/>
          <a:srcRect/>
          <a:stretch>
            <a:fillRect/>
          </a:stretch>
        </p:blipFill>
        <p:spPr bwMode="auto">
          <a:xfrm>
            <a:off x="285750" y="1285875"/>
            <a:ext cx="7065963" cy="4929188"/>
          </a:xfrm>
          <a:prstGeom prst="rect">
            <a:avLst/>
          </a:prstGeom>
          <a:noFill/>
          <a:ln w="9525">
            <a:noFill/>
            <a:miter lim="800000"/>
            <a:headEnd/>
            <a:tailEnd/>
          </a:ln>
        </p:spPr>
      </p:pic>
      <p:pic>
        <p:nvPicPr>
          <p:cNvPr id="43011" name="Grafik 10" descr="MMT005w_zoom_16_a.jpg"/>
          <p:cNvPicPr>
            <a:picLocks noChangeAspect="1"/>
          </p:cNvPicPr>
          <p:nvPr/>
        </p:nvPicPr>
        <p:blipFill>
          <a:blip r:embed="rId4" cstate="print"/>
          <a:srcRect/>
          <a:stretch>
            <a:fillRect/>
          </a:stretch>
        </p:blipFill>
        <p:spPr bwMode="auto">
          <a:xfrm>
            <a:off x="428625" y="1428750"/>
            <a:ext cx="6656388" cy="4643438"/>
          </a:xfrm>
          <a:prstGeom prst="rect">
            <a:avLst/>
          </a:prstGeom>
          <a:noFill/>
          <a:ln w="9525">
            <a:noFill/>
            <a:miter lim="800000"/>
            <a:headEnd/>
            <a:tailEnd/>
          </a:ln>
        </p:spPr>
      </p:pic>
      <p:pic>
        <p:nvPicPr>
          <p:cNvPr id="43012" name="Grafik 8" descr="bar.gif"/>
          <p:cNvPicPr>
            <a:picLocks noChangeAspect="1"/>
          </p:cNvPicPr>
          <p:nvPr/>
        </p:nvPicPr>
        <p:blipFill>
          <a:blip r:embed="rId5" cstate="print"/>
          <a:srcRect/>
          <a:stretch>
            <a:fillRect/>
          </a:stretch>
        </p:blipFill>
        <p:spPr bwMode="auto">
          <a:xfrm>
            <a:off x="0" y="1143000"/>
            <a:ext cx="9144000" cy="71438"/>
          </a:xfrm>
          <a:prstGeom prst="rect">
            <a:avLst/>
          </a:prstGeom>
          <a:noFill/>
          <a:ln w="9525">
            <a:noFill/>
            <a:miter lim="800000"/>
            <a:headEnd/>
            <a:tailEnd/>
          </a:ln>
        </p:spPr>
      </p:pic>
      <p:pic>
        <p:nvPicPr>
          <p:cNvPr id="43014" name="Grafik 13" descr="bar.gif"/>
          <p:cNvPicPr>
            <a:picLocks noChangeAspect="1"/>
          </p:cNvPicPr>
          <p:nvPr/>
        </p:nvPicPr>
        <p:blipFill>
          <a:blip r:embed="rId5" cstate="print"/>
          <a:srcRect/>
          <a:stretch>
            <a:fillRect/>
          </a:stretch>
        </p:blipFill>
        <p:spPr bwMode="auto">
          <a:xfrm>
            <a:off x="0" y="6286500"/>
            <a:ext cx="9144000" cy="71438"/>
          </a:xfrm>
          <a:prstGeom prst="rect">
            <a:avLst/>
          </a:prstGeom>
          <a:noFill/>
          <a:ln w="9525">
            <a:noFill/>
            <a:miter lim="800000"/>
            <a:headEnd/>
            <a:tailEnd/>
          </a:ln>
        </p:spPr>
      </p:pic>
      <p:sp>
        <p:nvSpPr>
          <p:cNvPr id="8" name="Rechteck 7"/>
          <p:cNvSpPr/>
          <p:nvPr/>
        </p:nvSpPr>
        <p:spPr>
          <a:xfrm>
            <a:off x="428625" y="1428750"/>
            <a:ext cx="6643688" cy="46434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403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44037" name="Textfeld 6"/>
          <p:cNvSpPr txBox="1">
            <a:spLocks noChangeArrowheads="1"/>
          </p:cNvSpPr>
          <p:nvPr/>
        </p:nvSpPr>
        <p:spPr bwMode="auto">
          <a:xfrm>
            <a:off x="890910" y="1700808"/>
            <a:ext cx="7569522" cy="4031873"/>
          </a:xfrm>
          <a:prstGeom prst="rect">
            <a:avLst/>
          </a:prstGeom>
          <a:noFill/>
          <a:ln w="9525">
            <a:noFill/>
            <a:miter lim="800000"/>
            <a:headEnd/>
            <a:tailEnd/>
          </a:ln>
        </p:spPr>
        <p:txBody>
          <a:bodyPr wrap="square">
            <a:spAutoFit/>
          </a:bodyPr>
          <a:lstStyle/>
          <a:p>
            <a:endParaRPr lang="en-US" altLang="de-DE" sz="2400" b="1" dirty="0" smtClean="0">
              <a:solidFill>
                <a:schemeClr val="bg1"/>
              </a:solidFill>
              <a:cs typeface="Arial" charset="0"/>
            </a:endParaRPr>
          </a:p>
          <a:p>
            <a:r>
              <a:rPr lang="en-US" altLang="de-DE" sz="2400" b="1" u="sng" dirty="0" smtClean="0">
                <a:solidFill>
                  <a:srgbClr val="FF0000"/>
                </a:solidFill>
                <a:cs typeface="Arial" charset="0"/>
              </a:rPr>
              <a:t>Consideration of all 27 </a:t>
            </a:r>
            <a:r>
              <a:rPr lang="en-US" altLang="de-DE" sz="2400" b="1" u="sng" dirty="0" err="1" smtClean="0">
                <a:solidFill>
                  <a:srgbClr val="FF0000"/>
                </a:solidFill>
                <a:cs typeface="Arial" charset="0"/>
              </a:rPr>
              <a:t>orography</a:t>
            </a:r>
            <a:r>
              <a:rPr lang="en-US" altLang="de-DE" sz="2400" b="1" u="sng" dirty="0" smtClean="0">
                <a:solidFill>
                  <a:srgbClr val="FF0000"/>
                </a:solidFill>
                <a:cs typeface="Arial" charset="0"/>
              </a:rPr>
              <a:t> descriptors</a:t>
            </a:r>
          </a:p>
          <a:p>
            <a:endParaRPr lang="en-US" altLang="de-DE" sz="2800" b="1" dirty="0" smtClean="0">
              <a:solidFill>
                <a:srgbClr val="FF0000"/>
              </a:solidFill>
              <a:cs typeface="Arial" charset="0"/>
            </a:endParaRPr>
          </a:p>
          <a:p>
            <a:r>
              <a:rPr lang="en-US" altLang="de-DE" sz="2000" b="1" dirty="0" smtClean="0">
                <a:solidFill>
                  <a:schemeClr val="bg1"/>
                </a:solidFill>
                <a:cs typeface="Arial" charset="0"/>
              </a:rPr>
              <a:t>- Stations Longitude, Latitude, Elevation</a:t>
            </a:r>
          </a:p>
          <a:p>
            <a:r>
              <a:rPr lang="en-US" altLang="de-DE" sz="2000" b="1" dirty="0" smtClean="0">
                <a:solidFill>
                  <a:schemeClr val="bg1"/>
                </a:solidFill>
                <a:cs typeface="Arial" charset="0"/>
              </a:rPr>
              <a:t>- Elevation in 4 scales: 1, 10, 50, 200 km</a:t>
            </a:r>
          </a:p>
          <a:p>
            <a:r>
              <a:rPr lang="en-US" altLang="de-DE" sz="2000" b="1" dirty="0" smtClean="0">
                <a:solidFill>
                  <a:schemeClr val="bg1"/>
                </a:solidFill>
                <a:cs typeface="Arial" charset="0"/>
              </a:rPr>
              <a:t>- </a:t>
            </a:r>
            <a:r>
              <a:rPr lang="en-US" altLang="de-DE" sz="2000" b="1" dirty="0" err="1" smtClean="0">
                <a:solidFill>
                  <a:schemeClr val="bg1"/>
                </a:solidFill>
                <a:cs typeface="Arial" charset="0"/>
              </a:rPr>
              <a:t>Gradient_U</a:t>
            </a:r>
            <a:r>
              <a:rPr lang="en-US" altLang="de-DE" sz="2000" b="1" dirty="0" smtClean="0">
                <a:solidFill>
                  <a:schemeClr val="bg1"/>
                </a:solidFill>
                <a:cs typeface="Arial" charset="0"/>
              </a:rPr>
              <a:t>(Elevation) in 4 scales</a:t>
            </a:r>
          </a:p>
          <a:p>
            <a:r>
              <a:rPr lang="en-US" altLang="de-DE" sz="2000" b="1" dirty="0" smtClean="0">
                <a:solidFill>
                  <a:schemeClr val="bg1"/>
                </a:solidFill>
                <a:cs typeface="Arial" charset="0"/>
              </a:rPr>
              <a:t>- </a:t>
            </a:r>
            <a:r>
              <a:rPr lang="en-US" altLang="de-DE" sz="2000" b="1" dirty="0" err="1" smtClean="0">
                <a:solidFill>
                  <a:schemeClr val="bg1"/>
                </a:solidFill>
                <a:cs typeface="Arial" charset="0"/>
              </a:rPr>
              <a:t>Gradient_V</a:t>
            </a:r>
            <a:r>
              <a:rPr lang="en-US" altLang="de-DE" sz="2000" b="1" dirty="0" smtClean="0">
                <a:solidFill>
                  <a:schemeClr val="bg1"/>
                </a:solidFill>
                <a:cs typeface="Arial" charset="0"/>
              </a:rPr>
              <a:t>(Elevation) in 4 scales</a:t>
            </a:r>
          </a:p>
          <a:p>
            <a:r>
              <a:rPr lang="en-US" altLang="de-DE" sz="2000" b="1" dirty="0" smtClean="0">
                <a:solidFill>
                  <a:schemeClr val="bg1"/>
                </a:solidFill>
                <a:cs typeface="Arial" charset="0"/>
              </a:rPr>
              <a:t>- Water in 4 scales: 1, 10, 50, 200 km</a:t>
            </a:r>
          </a:p>
          <a:p>
            <a:r>
              <a:rPr lang="en-US" altLang="de-DE" sz="2000" b="1" dirty="0" smtClean="0">
                <a:solidFill>
                  <a:schemeClr val="bg1"/>
                </a:solidFill>
                <a:cs typeface="Arial" charset="0"/>
              </a:rPr>
              <a:t>- </a:t>
            </a:r>
            <a:r>
              <a:rPr lang="en-US" altLang="de-DE" sz="2000" b="1" dirty="0" err="1" smtClean="0">
                <a:solidFill>
                  <a:schemeClr val="bg1"/>
                </a:solidFill>
                <a:cs typeface="Arial" charset="0"/>
              </a:rPr>
              <a:t>Gradient_U</a:t>
            </a:r>
            <a:r>
              <a:rPr lang="en-US" altLang="de-DE" sz="2000" b="1" dirty="0" smtClean="0">
                <a:solidFill>
                  <a:schemeClr val="bg1"/>
                </a:solidFill>
                <a:cs typeface="Arial" charset="0"/>
              </a:rPr>
              <a:t>(Water) in 4 scales</a:t>
            </a:r>
          </a:p>
          <a:p>
            <a:r>
              <a:rPr lang="en-US" altLang="de-DE" sz="2000" b="1" dirty="0" smtClean="0">
                <a:solidFill>
                  <a:schemeClr val="bg1"/>
                </a:solidFill>
                <a:cs typeface="Arial" charset="0"/>
              </a:rPr>
              <a:t>- </a:t>
            </a:r>
            <a:r>
              <a:rPr lang="en-US" altLang="de-DE" sz="2000" b="1" dirty="0" err="1" smtClean="0">
                <a:solidFill>
                  <a:schemeClr val="bg1"/>
                </a:solidFill>
                <a:cs typeface="Arial" charset="0"/>
              </a:rPr>
              <a:t>Gradient_V</a:t>
            </a:r>
            <a:r>
              <a:rPr lang="en-US" altLang="de-DE" sz="2000" b="1" dirty="0" smtClean="0">
                <a:solidFill>
                  <a:schemeClr val="bg1"/>
                </a:solidFill>
                <a:cs typeface="Arial" charset="0"/>
              </a:rPr>
              <a:t>(Water) in 4 scales</a:t>
            </a:r>
          </a:p>
          <a:p>
            <a:pPr>
              <a:buFontTx/>
              <a:buChar char="-"/>
            </a:pPr>
            <a:endParaRPr lang="en-US" altLang="de-DE" sz="2000" b="1" dirty="0" smtClean="0">
              <a:solidFill>
                <a:schemeClr val="bg1"/>
              </a:solidFill>
              <a:cs typeface="Arial" charset="0"/>
            </a:endParaRPr>
          </a:p>
          <a:p>
            <a:pPr>
              <a:buFontTx/>
              <a:buChar char="-"/>
            </a:pPr>
            <a:endParaRPr lang="en-US" altLang="de-DE" sz="2000" b="1" dirty="0" smtClean="0">
              <a:solidFill>
                <a:schemeClr val="bg1"/>
              </a:solidFill>
              <a:cs typeface="Arial" charset="0"/>
            </a:endParaRP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1024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9" name="Rechteck 8"/>
          <p:cNvSpPr/>
          <p:nvPr/>
        </p:nvSpPr>
        <p:spPr>
          <a:xfrm>
            <a:off x="467544" y="1340768"/>
            <a:ext cx="3960440" cy="4862870"/>
          </a:xfrm>
          <a:prstGeom prst="rect">
            <a:avLst/>
          </a:prstGeom>
        </p:spPr>
        <p:txBody>
          <a:bodyPr wrap="square">
            <a:spAutoFit/>
          </a:bodyPr>
          <a:lstStyle/>
          <a:p>
            <a:r>
              <a:rPr lang="en-US" sz="1000" b="1" dirty="0" smtClean="0">
                <a:solidFill>
                  <a:schemeClr val="bg1"/>
                </a:solidFill>
                <a:latin typeface="Courier New" pitchFamily="49" charset="0"/>
                <a:cs typeface="Courier New" pitchFamily="49" charset="0"/>
              </a:rPr>
              <a:t>TABLE Oro </a:t>
            </a:r>
            <a:r>
              <a:rPr lang="en-US" sz="1000" b="1" dirty="0" err="1" smtClean="0">
                <a:solidFill>
                  <a:schemeClr val="bg1"/>
                </a:solidFill>
                <a:latin typeface="Courier New" pitchFamily="49" charset="0"/>
                <a:cs typeface="Courier New" pitchFamily="49" charset="0"/>
              </a:rPr>
              <a:t>Orography_descriptor</a:t>
            </a:r>
            <a:r>
              <a:rPr lang="en-US" sz="1000" dirty="0" smtClean="0">
                <a:solidFill>
                  <a:schemeClr val="bg1"/>
                </a:solidFill>
                <a:latin typeface="Courier New" pitchFamily="49" charset="0"/>
                <a:cs typeface="Courier New" pitchFamily="49" charset="0"/>
              </a:rPr>
              <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id     name           smooth </a:t>
            </a:r>
            <a:r>
              <a:rPr lang="en-US" sz="1000" dirty="0" err="1" smtClean="0">
                <a:solidFill>
                  <a:schemeClr val="bg1"/>
                </a:solidFill>
                <a:latin typeface="Courier New" pitchFamily="49" charset="0"/>
                <a:cs typeface="Courier New" pitchFamily="49" charset="0"/>
              </a:rPr>
              <a:t>RepWeight</a:t>
            </a:r>
            <a:r>
              <a:rPr lang="en-US" sz="1000" dirty="0" smtClean="0">
                <a:solidFill>
                  <a:schemeClr val="bg1"/>
                </a:solidFill>
                <a:latin typeface="Courier New" pitchFamily="49" charset="0"/>
                <a:cs typeface="Courier New" pitchFamily="49" charset="0"/>
              </a:rPr>
              <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  -------------  ----- ---------</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LocN</a:t>
            </a:r>
            <a:r>
              <a:rPr lang="en-US" sz="1000" dirty="0" smtClean="0">
                <a:solidFill>
                  <a:schemeClr val="bg1"/>
                </a:solidFill>
                <a:latin typeface="Courier New" pitchFamily="49" charset="0"/>
                <a:cs typeface="Courier New" pitchFamily="49" charset="0"/>
              </a:rPr>
              <a:t>   Loc N                   .2 </a:t>
            </a:r>
            <a:r>
              <a:rPr lang="en-US" sz="1000" dirty="0" err="1" smtClean="0">
                <a:solidFill>
                  <a:schemeClr val="bg1"/>
                </a:solidFill>
                <a:latin typeface="Courier New" pitchFamily="49" charset="0"/>
                <a:cs typeface="Courier New" pitchFamily="49" charset="0"/>
              </a:rPr>
              <a:t>centigrad</a:t>
            </a:r>
            <a:r>
              <a:rPr lang="en-US" sz="1000" dirty="0" smtClean="0">
                <a:solidFill>
                  <a:schemeClr val="bg1"/>
                </a:solidFill>
                <a:latin typeface="Courier New" pitchFamily="49" charset="0"/>
                <a:cs typeface="Courier New" pitchFamily="49" charset="0"/>
              </a:rPr>
              <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LocE</a:t>
            </a:r>
            <a:r>
              <a:rPr lang="en-US" sz="1000" dirty="0" smtClean="0">
                <a:solidFill>
                  <a:schemeClr val="bg1"/>
                </a:solidFill>
                <a:latin typeface="Courier New" pitchFamily="49" charset="0"/>
                <a:cs typeface="Courier New" pitchFamily="49" charset="0"/>
              </a:rPr>
              <a:t>   Loc E                   .2 </a:t>
            </a:r>
            <a:r>
              <a:rPr lang="en-US" sz="1000" dirty="0" err="1" smtClean="0">
                <a:solidFill>
                  <a:schemeClr val="bg1"/>
                </a:solidFill>
                <a:latin typeface="Courier New" pitchFamily="49" charset="0"/>
                <a:cs typeface="Courier New" pitchFamily="49" charset="0"/>
              </a:rPr>
              <a:t>centigrad</a:t>
            </a:r>
            <a:r>
              <a:rPr lang="en-US" sz="1000" dirty="0" smtClean="0">
                <a:solidFill>
                  <a:schemeClr val="bg1"/>
                </a:solidFill>
                <a:latin typeface="Courier New" pitchFamily="49" charset="0"/>
                <a:cs typeface="Courier New" pitchFamily="49" charset="0"/>
              </a:rPr>
              <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LocH</a:t>
            </a:r>
            <a:r>
              <a:rPr lang="en-US" sz="1000" dirty="0" smtClean="0">
                <a:solidFill>
                  <a:schemeClr val="bg1"/>
                </a:solidFill>
                <a:latin typeface="Courier New" pitchFamily="49" charset="0"/>
                <a:cs typeface="Courier New" pitchFamily="49" charset="0"/>
              </a:rPr>
              <a:t>   Loc elevation           .1 meter</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Elev</a:t>
            </a:r>
            <a:r>
              <a:rPr lang="en-US" sz="1000" dirty="0" smtClean="0">
                <a:solidFill>
                  <a:schemeClr val="bg1"/>
                </a:solidFill>
                <a:latin typeface="Courier New" pitchFamily="49" charset="0"/>
                <a:cs typeface="Courier New" pitchFamily="49" charset="0"/>
              </a:rPr>
              <a:t>   Elevation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Elev1  Elevation_1     10      .5</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Elev2  Elevation_2     50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Elev3  Elevation_3     200    0</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GradU</a:t>
            </a:r>
            <a:r>
              <a:rPr lang="en-US" sz="1000" dirty="0" smtClean="0">
                <a:solidFill>
                  <a:schemeClr val="bg1"/>
                </a:solidFill>
                <a:latin typeface="Courier New" pitchFamily="49" charset="0"/>
                <a:cs typeface="Courier New" pitchFamily="49" charset="0"/>
              </a:rPr>
              <a:t>  </a:t>
            </a:r>
            <a:r>
              <a:rPr lang="en-US" sz="1000" dirty="0" err="1" smtClean="0">
                <a:solidFill>
                  <a:schemeClr val="bg1"/>
                </a:solidFill>
                <a:latin typeface="Courier New" pitchFamily="49" charset="0"/>
                <a:cs typeface="Courier New" pitchFamily="49" charset="0"/>
              </a:rPr>
              <a:t>Grad_Elev_U</a:t>
            </a:r>
            <a:r>
              <a:rPr lang="en-US" sz="1000" dirty="0" smtClean="0">
                <a:solidFill>
                  <a:schemeClr val="bg1"/>
                </a:solidFill>
                <a:latin typeface="Courier New" pitchFamily="49" charset="0"/>
                <a:cs typeface="Courier New" pitchFamily="49" charset="0"/>
              </a:rPr>
              <a:t>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Gr_U1  Grad_Elev_U_1   10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Gr_U2  Grad_Elev_U_2   50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Gr_U3  Grad_Elev_U_3   200     .25</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GradV</a:t>
            </a:r>
            <a:r>
              <a:rPr lang="en-US" sz="1000" dirty="0" smtClean="0">
                <a:solidFill>
                  <a:schemeClr val="bg1"/>
                </a:solidFill>
                <a:latin typeface="Courier New" pitchFamily="49" charset="0"/>
                <a:cs typeface="Courier New" pitchFamily="49" charset="0"/>
              </a:rPr>
              <a:t>  </a:t>
            </a:r>
            <a:r>
              <a:rPr lang="en-US" sz="1000" dirty="0" err="1" smtClean="0">
                <a:solidFill>
                  <a:schemeClr val="bg1"/>
                </a:solidFill>
                <a:latin typeface="Courier New" pitchFamily="49" charset="0"/>
                <a:cs typeface="Courier New" pitchFamily="49" charset="0"/>
              </a:rPr>
              <a:t>Grad_Elev_V</a:t>
            </a:r>
            <a:r>
              <a:rPr lang="en-US" sz="1000" dirty="0" smtClean="0">
                <a:solidFill>
                  <a:schemeClr val="bg1"/>
                </a:solidFill>
                <a:latin typeface="Courier New" pitchFamily="49" charset="0"/>
                <a:cs typeface="Courier New" pitchFamily="49" charset="0"/>
              </a:rPr>
              <a:t>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Gr_V1  Grad_Elev_V_1   10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Gr_V2  Grad_Elev_V_2   50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Gr_V3  Grad_Elev_V_3   200     .25</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Water  </a:t>
            </a:r>
            <a:r>
              <a:rPr lang="en-US" sz="1000" dirty="0" err="1" smtClean="0">
                <a:solidFill>
                  <a:schemeClr val="bg1"/>
                </a:solidFill>
                <a:latin typeface="Courier New" pitchFamily="49" charset="0"/>
                <a:cs typeface="Courier New" pitchFamily="49" charset="0"/>
              </a:rPr>
              <a:t>Water</a:t>
            </a:r>
            <a:r>
              <a:rPr lang="en-US" sz="1000" dirty="0" smtClean="0">
                <a:solidFill>
                  <a:schemeClr val="bg1"/>
                </a:solidFill>
                <a:latin typeface="Courier New" pitchFamily="49" charset="0"/>
                <a:cs typeface="Courier New" pitchFamily="49" charset="0"/>
              </a:rPr>
              <a:t>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Wat1   Water_1         10      .5</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Wat2   Water_2         50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Wat3   Water_3         200    0</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Wa_U</a:t>
            </a:r>
            <a:r>
              <a:rPr lang="en-US" sz="1000" dirty="0" smtClean="0">
                <a:solidFill>
                  <a:schemeClr val="bg1"/>
                </a:solidFill>
                <a:latin typeface="Courier New" pitchFamily="49" charset="0"/>
                <a:cs typeface="Courier New" pitchFamily="49" charset="0"/>
              </a:rPr>
              <a:t>   </a:t>
            </a:r>
            <a:r>
              <a:rPr lang="en-US" sz="1000" dirty="0" err="1" smtClean="0">
                <a:solidFill>
                  <a:schemeClr val="bg1"/>
                </a:solidFill>
                <a:latin typeface="Courier New" pitchFamily="49" charset="0"/>
                <a:cs typeface="Courier New" pitchFamily="49" charset="0"/>
              </a:rPr>
              <a:t>Grad_Water_U</a:t>
            </a:r>
            <a:r>
              <a:rPr lang="en-US" sz="1000" dirty="0" smtClean="0">
                <a:solidFill>
                  <a:schemeClr val="bg1"/>
                </a:solidFill>
                <a:latin typeface="Courier New" pitchFamily="49" charset="0"/>
                <a:cs typeface="Courier New" pitchFamily="49" charset="0"/>
              </a:rPr>
              <a:t>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Wa_U1  Grad_Water_U1   10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Wa_U2  Grad_Water_U2   50      .5</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Wa_U3  Grad_Water_U3   200    0</a:t>
            </a:r>
            <a:br>
              <a:rPr lang="en-US" sz="1000" dirty="0" smtClean="0">
                <a:solidFill>
                  <a:schemeClr val="bg1"/>
                </a:solidFill>
                <a:latin typeface="Courier New" pitchFamily="49" charset="0"/>
                <a:cs typeface="Courier New" pitchFamily="49" charset="0"/>
              </a:rPr>
            </a:br>
            <a:r>
              <a:rPr lang="en-US" sz="1000" dirty="0" err="1" smtClean="0">
                <a:solidFill>
                  <a:schemeClr val="bg1"/>
                </a:solidFill>
                <a:latin typeface="Courier New" pitchFamily="49" charset="0"/>
                <a:cs typeface="Courier New" pitchFamily="49" charset="0"/>
              </a:rPr>
              <a:t>Wa_V</a:t>
            </a:r>
            <a:r>
              <a:rPr lang="en-US" sz="1000" dirty="0" smtClean="0">
                <a:solidFill>
                  <a:schemeClr val="bg1"/>
                </a:solidFill>
                <a:latin typeface="Courier New" pitchFamily="49" charset="0"/>
                <a:cs typeface="Courier New" pitchFamily="49" charset="0"/>
              </a:rPr>
              <a:t>   </a:t>
            </a:r>
            <a:r>
              <a:rPr lang="en-US" sz="1000" dirty="0" err="1" smtClean="0">
                <a:solidFill>
                  <a:schemeClr val="bg1"/>
                </a:solidFill>
                <a:latin typeface="Courier New" pitchFamily="49" charset="0"/>
                <a:cs typeface="Courier New" pitchFamily="49" charset="0"/>
              </a:rPr>
              <a:t>Grad_Water_V</a:t>
            </a:r>
            <a:r>
              <a:rPr lang="en-US" sz="1000" dirty="0" smtClean="0">
                <a:solidFill>
                  <a:schemeClr val="bg1"/>
                </a:solidFill>
                <a:latin typeface="Courier New" pitchFamily="49" charset="0"/>
                <a:cs typeface="Courier New" pitchFamily="49" charset="0"/>
              </a:rPr>
              <a:t>    1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Wa_V1  Grad_Water_V1   10     0</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Wa_V2  Grad_Water_V2   50      .5</a:t>
            </a:r>
            <a:br>
              <a:rPr lang="en-US" sz="1000" dirty="0" smtClean="0">
                <a:solidFill>
                  <a:schemeClr val="bg1"/>
                </a:solidFill>
                <a:latin typeface="Courier New" pitchFamily="49" charset="0"/>
                <a:cs typeface="Courier New" pitchFamily="49" charset="0"/>
              </a:rPr>
            </a:br>
            <a:r>
              <a:rPr lang="en-US" sz="1000" dirty="0" smtClean="0">
                <a:solidFill>
                  <a:schemeClr val="bg1"/>
                </a:solidFill>
                <a:latin typeface="Courier New" pitchFamily="49" charset="0"/>
                <a:cs typeface="Courier New" pitchFamily="49" charset="0"/>
              </a:rPr>
              <a:t>Wa_V3  Grad_Water_V3   200    0</a:t>
            </a:r>
            <a:endParaRPr lang="en-US" sz="1000" dirty="0">
              <a:solidFill>
                <a:schemeClr val="bg1"/>
              </a:solidFill>
              <a:latin typeface="Courier New" pitchFamily="49" charset="0"/>
              <a:cs typeface="Courier New" pitchFamily="49" charset="0"/>
            </a:endParaRPr>
          </a:p>
        </p:txBody>
      </p:sp>
      <p:sp>
        <p:nvSpPr>
          <p:cNvPr id="12" name="Textfeld 11"/>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9" name="Textfeld 6"/>
          <p:cNvSpPr txBox="1">
            <a:spLocks noChangeArrowheads="1"/>
          </p:cNvSpPr>
          <p:nvPr/>
        </p:nvSpPr>
        <p:spPr bwMode="auto">
          <a:xfrm>
            <a:off x="251520" y="1459081"/>
            <a:ext cx="8244408" cy="4778231"/>
          </a:xfrm>
          <a:prstGeom prst="rect">
            <a:avLst/>
          </a:prstGeom>
          <a:noFill/>
          <a:ln w="9525">
            <a:noFill/>
            <a:miter lim="800000"/>
            <a:headEnd/>
            <a:tailEnd/>
          </a:ln>
        </p:spPr>
        <p:txBody>
          <a:bodyPr wrap="square">
            <a:spAutoFit/>
          </a:bodyPr>
          <a:lstStyle/>
          <a:p>
            <a:r>
              <a:rPr lang="en-US" altLang="de-DE" sz="2000" b="1" dirty="0" smtClean="0">
                <a:solidFill>
                  <a:schemeClr val="bg1"/>
                </a:solidFill>
                <a:cs typeface="Arial" charset="0"/>
              </a:rPr>
              <a:t>Interpolation weights for </a:t>
            </a:r>
            <a:r>
              <a:rPr lang="en-US" altLang="de-DE" sz="2000" b="1" dirty="0" err="1" smtClean="0">
                <a:solidFill>
                  <a:schemeClr val="bg1"/>
                </a:solidFill>
                <a:cs typeface="Arial" charset="0"/>
              </a:rPr>
              <a:t>Toggenburg</a:t>
            </a:r>
            <a:r>
              <a:rPr lang="en-US" altLang="de-DE" sz="2000" b="1" dirty="0" smtClean="0">
                <a:solidFill>
                  <a:schemeClr val="bg1"/>
                </a:solidFill>
                <a:cs typeface="Arial" charset="0"/>
              </a:rPr>
              <a:t> (NY, US) </a:t>
            </a:r>
          </a:p>
          <a:p>
            <a:r>
              <a:rPr lang="de-DE" sz="1400" dirty="0" smtClean="0">
                <a:solidFill>
                  <a:schemeClr val="bg1"/>
                </a:solidFill>
                <a:latin typeface="Courier New" pitchFamily="49" charset="0"/>
                <a:cs typeface="Courier New" pitchFamily="49" charset="0"/>
              </a:rPr>
              <a:t/>
            </a:r>
            <a:br>
              <a:rPr lang="de-DE" sz="1400" dirty="0" smtClean="0">
                <a:solidFill>
                  <a:schemeClr val="bg1"/>
                </a:solidFill>
                <a:latin typeface="Courier New" pitchFamily="49" charset="0"/>
                <a:cs typeface="Courier New" pitchFamily="49" charset="0"/>
              </a:rPr>
            </a:br>
            <a:r>
              <a:rPr lang="de-DE" sz="1300" dirty="0" err="1" smtClean="0">
                <a:solidFill>
                  <a:schemeClr val="bg1"/>
                </a:solidFill>
                <a:latin typeface="Courier New" pitchFamily="49" charset="0"/>
                <a:cs typeface="Courier New" pitchFamily="49" charset="0"/>
              </a:rPr>
              <a:t>Id</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El</a:t>
            </a:r>
            <a:r>
              <a:rPr lang="de-DE" sz="1300" dirty="0" smtClean="0">
                <a:solidFill>
                  <a:schemeClr val="bg1"/>
                </a:solidFill>
                <a:latin typeface="Courier New" pitchFamily="49" charset="0"/>
                <a:cs typeface="Courier New" pitchFamily="49" charset="0"/>
              </a:rPr>
              <a:t>    0369...21z  </a:t>
            </a:r>
            <a:r>
              <a:rPr lang="de-DE" sz="1300" dirty="0" err="1" smtClean="0">
                <a:solidFill>
                  <a:schemeClr val="bg1"/>
                </a:solidFill>
                <a:latin typeface="Courier New" pitchFamily="49" charset="0"/>
                <a:cs typeface="Courier New" pitchFamily="49" charset="0"/>
              </a:rPr>
              <a:t>method</a:t>
            </a:r>
            <a:endParaRPr lang="de-DE" sz="1300" dirty="0" smtClean="0">
              <a:solidFill>
                <a:schemeClr val="bg1"/>
              </a:solidFill>
              <a:latin typeface="Courier New" pitchFamily="49" charset="0"/>
              <a:cs typeface="Courier New" pitchFamily="49" charset="0"/>
            </a:endParaRPr>
          </a:p>
          <a:p>
            <a:r>
              <a:rPr lang="de-DE" sz="1300" dirty="0" smtClean="0">
                <a:solidFill>
                  <a:schemeClr val="bg1"/>
                </a:solidFill>
                <a:latin typeface="Courier New" pitchFamily="49" charset="0"/>
                <a:cs typeface="Courier New" pitchFamily="49" charset="0"/>
              </a:rPr>
              <a:t>====== ----  --------    ------ </a:t>
            </a:r>
          </a:p>
          <a:p>
            <a:r>
              <a:rPr lang="de-DE" sz="1300" dirty="0" smtClean="0">
                <a:solidFill>
                  <a:schemeClr val="bg1"/>
                </a:solidFill>
                <a:latin typeface="Courier New" pitchFamily="49" charset="0"/>
                <a:cs typeface="Courier New" pitchFamily="49" charset="0"/>
              </a:rPr>
              <a:t>B03503 </a:t>
            </a:r>
            <a:r>
              <a:rPr lang="de-DE" sz="1300" dirty="0" err="1" smtClean="0">
                <a:solidFill>
                  <a:schemeClr val="bg1"/>
                </a:solidFill>
                <a:latin typeface="Courier New" pitchFamily="49" charset="0"/>
                <a:cs typeface="Courier New" pitchFamily="49" charset="0"/>
              </a:rPr>
              <a:t>sN</a:t>
            </a:r>
            <a:r>
              <a:rPr lang="de-DE" sz="1300" dirty="0" smtClean="0">
                <a:solidFill>
                  <a:schemeClr val="bg1"/>
                </a:solidFill>
                <a:latin typeface="Courier New" pitchFamily="49" charset="0"/>
                <a:cs typeface="Courier New" pitchFamily="49" charset="0"/>
              </a:rPr>
              <a:t>    IIIIIIII    1 2 1 2 1 2 1 2</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TTT   IIIIIIII    3</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TX12  I_I_I_I_    3</a:t>
            </a:r>
            <a:br>
              <a:rPr lang="de-DE" sz="1300" dirty="0" smtClean="0">
                <a:solidFill>
                  <a:schemeClr val="bg1"/>
                </a:solidFill>
                <a:latin typeface="Courier New" pitchFamily="49" charset="0"/>
                <a:cs typeface="Courier New" pitchFamily="49" charset="0"/>
              </a:rPr>
            </a:br>
            <a:endParaRPr lang="de-DE" sz="1300" dirty="0" smtClean="0">
              <a:solidFill>
                <a:schemeClr val="bg1"/>
              </a:solidFill>
              <a:latin typeface="Courier New" pitchFamily="49" charset="0"/>
              <a:cs typeface="Courier New" pitchFamily="49" charset="0"/>
            </a:endParaRPr>
          </a:p>
          <a:p>
            <a:r>
              <a:rPr lang="de-DE" sz="1300" dirty="0" err="1" smtClean="0">
                <a:solidFill>
                  <a:schemeClr val="bg1"/>
                </a:solidFill>
                <a:latin typeface="Courier New" pitchFamily="49" charset="0"/>
                <a:cs typeface="Courier New" pitchFamily="49" charset="0"/>
              </a:rPr>
              <a:t>Id</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meth</a:t>
            </a:r>
            <a:r>
              <a:rPr lang="de-DE" sz="1300" dirty="0" smtClean="0">
                <a:solidFill>
                  <a:schemeClr val="bg1"/>
                </a:solidFill>
                <a:latin typeface="Courier New" pitchFamily="49" charset="0"/>
                <a:cs typeface="Courier New" pitchFamily="49" charset="0"/>
              </a:rPr>
              <a:t>   Rep  </a:t>
            </a:r>
            <a:r>
              <a:rPr lang="de-DE" sz="1300" dirty="0" err="1" smtClean="0">
                <a:solidFill>
                  <a:schemeClr val="bg1"/>
                </a:solidFill>
                <a:latin typeface="Courier New" pitchFamily="49" charset="0"/>
                <a:cs typeface="Courier New" pitchFamily="49" charset="0"/>
              </a:rPr>
              <a:t>Elev_Err</a:t>
            </a:r>
            <a:r>
              <a:rPr lang="de-DE" sz="1300" dirty="0" smtClean="0">
                <a:solidFill>
                  <a:schemeClr val="bg1"/>
                </a:solidFill>
                <a:latin typeface="Courier New" pitchFamily="49" charset="0"/>
                <a:cs typeface="Courier New" pitchFamily="49" charset="0"/>
              </a:rPr>
              <a:t> Obs-</a:t>
            </a:r>
            <a:r>
              <a:rPr lang="de-DE" sz="1300" dirty="0" err="1" smtClean="0">
                <a:solidFill>
                  <a:schemeClr val="bg1"/>
                </a:solidFill>
                <a:latin typeface="Courier New" pitchFamily="49" charset="0"/>
                <a:cs typeface="Courier New" pitchFamily="49" charset="0"/>
              </a:rPr>
              <a:t>Stations</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Weights</a:t>
            </a:r>
            <a:endParaRPr lang="de-DE" sz="1300" dirty="0" smtClean="0">
              <a:solidFill>
                <a:schemeClr val="bg1"/>
              </a:solidFill>
              <a:latin typeface="Courier New" pitchFamily="49" charset="0"/>
              <a:cs typeface="Courier New" pitchFamily="49" charset="0"/>
            </a:endParaRPr>
          </a:p>
          <a:p>
            <a:r>
              <a:rPr lang="de-DE" sz="1300" dirty="0" smtClean="0">
                <a:solidFill>
                  <a:schemeClr val="bg1"/>
                </a:solidFill>
                <a:latin typeface="Courier New" pitchFamily="49" charset="0"/>
                <a:cs typeface="Courier New" pitchFamily="49" charset="0"/>
              </a:rPr>
              <a:t>====== ---- -----  -------- -------------   ---------</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1  97.27   -26m    725150 725190   0.62 0.38</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2  94.27  -185m    725190 725130   0.56 0.44</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3  96.85    15m    725150 743700   0.65 0.35</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
            </a:r>
            <a:br>
              <a:rPr lang="de-DE" sz="1300" dirty="0" smtClean="0">
                <a:solidFill>
                  <a:schemeClr val="bg1"/>
                </a:solidFill>
                <a:latin typeface="Courier New" pitchFamily="49" charset="0"/>
                <a:cs typeface="Courier New" pitchFamily="49" charset="0"/>
              </a:rPr>
            </a:br>
            <a:r>
              <a:rPr lang="de-DE" sz="1300" dirty="0" err="1" smtClean="0">
                <a:solidFill>
                  <a:schemeClr val="bg1"/>
                </a:solidFill>
                <a:latin typeface="Courier New" pitchFamily="49" charset="0"/>
                <a:cs typeface="Courier New" pitchFamily="49" charset="0"/>
              </a:rPr>
              <a:t>id</a:t>
            </a:r>
            <a:r>
              <a:rPr lang="de-DE" sz="1300" dirty="0" smtClean="0">
                <a:solidFill>
                  <a:schemeClr val="bg1"/>
                </a:solidFill>
                <a:latin typeface="Courier New" pitchFamily="49" charset="0"/>
                <a:cs typeface="Courier New" pitchFamily="49" charset="0"/>
              </a:rPr>
              <a:t>     ICAO    </a:t>
            </a:r>
            <a:r>
              <a:rPr lang="de-DE" sz="1300" dirty="0" err="1" smtClean="0">
                <a:solidFill>
                  <a:schemeClr val="bg1"/>
                </a:solidFill>
                <a:latin typeface="Courier New" pitchFamily="49" charset="0"/>
                <a:cs typeface="Courier New" pitchFamily="49" charset="0"/>
              </a:rPr>
              <a:t>nb</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el</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elev</a:t>
            </a:r>
            <a:r>
              <a:rPr lang="de-DE" sz="1300" dirty="0" smtClean="0">
                <a:solidFill>
                  <a:schemeClr val="bg1"/>
                </a:solidFill>
                <a:latin typeface="Courier New" pitchFamily="49" charset="0"/>
                <a:cs typeface="Courier New" pitchFamily="49" charset="0"/>
              </a:rPr>
              <a:t> </a:t>
            </a:r>
            <a:r>
              <a:rPr lang="de-DE" sz="1300" dirty="0" err="1" smtClean="0">
                <a:solidFill>
                  <a:schemeClr val="bg1"/>
                </a:solidFill>
                <a:latin typeface="Courier New" pitchFamily="49" charset="0"/>
                <a:cs typeface="Courier New" pitchFamily="49" charset="0"/>
              </a:rPr>
              <a:t>name</a:t>
            </a:r>
            <a:r>
              <a:rPr lang="de-DE" sz="1300" dirty="0" smtClean="0">
                <a:solidFill>
                  <a:schemeClr val="bg1"/>
                </a:solidFill>
                <a:latin typeface="Courier New" pitchFamily="49" charset="0"/>
                <a:cs typeface="Courier New" pitchFamily="49" charset="0"/>
              </a:rPr>
              <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 ---- ------ ------- ---- ---------------------------</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B03503       42.49 -075.57  381 </a:t>
            </a:r>
            <a:r>
              <a:rPr lang="de-DE" sz="1300" dirty="0" err="1" smtClean="0">
                <a:solidFill>
                  <a:schemeClr val="bg1"/>
                </a:solidFill>
                <a:latin typeface="Courier New" pitchFamily="49" charset="0"/>
                <a:cs typeface="Courier New" pitchFamily="49" charset="0"/>
              </a:rPr>
              <a:t>Toggenburg</a:t>
            </a:r>
            <a:r>
              <a:rPr lang="de-DE" sz="1300" dirty="0" smtClean="0">
                <a:solidFill>
                  <a:schemeClr val="bg1"/>
                </a:solidFill>
                <a:latin typeface="Courier New" pitchFamily="49" charset="0"/>
                <a:cs typeface="Courier New" pitchFamily="49" charset="0"/>
              </a:rPr>
              <a:t>                       </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725130 KAVP  41.20 -075.44  289 Wilkes-Barre-</a:t>
            </a:r>
            <a:r>
              <a:rPr lang="de-DE" sz="1300" dirty="0" err="1" smtClean="0">
                <a:solidFill>
                  <a:schemeClr val="bg1"/>
                </a:solidFill>
                <a:latin typeface="Courier New" pitchFamily="49" charset="0"/>
                <a:cs typeface="Courier New" pitchFamily="49" charset="0"/>
              </a:rPr>
              <a:t>Scranton</a:t>
            </a:r>
            <a:r>
              <a:rPr lang="de-DE" sz="1300" dirty="0" smtClean="0">
                <a:solidFill>
                  <a:schemeClr val="bg1"/>
                </a:solidFill>
                <a:latin typeface="Courier New" pitchFamily="49" charset="0"/>
                <a:cs typeface="Courier New" pitchFamily="49" charset="0"/>
              </a:rPr>
              <a:t> PA</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725150 KBGM  42.13 -075.59  497 </a:t>
            </a:r>
            <a:r>
              <a:rPr lang="de-DE" sz="1300" dirty="0" err="1" smtClean="0">
                <a:solidFill>
                  <a:schemeClr val="bg1"/>
                </a:solidFill>
                <a:latin typeface="Courier New" pitchFamily="49" charset="0"/>
                <a:cs typeface="Courier New" pitchFamily="49" charset="0"/>
              </a:rPr>
              <a:t>Binghamton</a:t>
            </a:r>
            <a:r>
              <a:rPr lang="de-DE" sz="1300" dirty="0" smtClean="0">
                <a:solidFill>
                  <a:schemeClr val="bg1"/>
                </a:solidFill>
                <a:latin typeface="Courier New" pitchFamily="49" charset="0"/>
                <a:cs typeface="Courier New" pitchFamily="49" charset="0"/>
              </a:rPr>
              <a:t> NY</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725190 KSYR  43.07 -076.07  124 Syracuse NY/Hancock</a:t>
            </a:r>
            <a:br>
              <a:rPr lang="de-DE" sz="1300" dirty="0" smtClean="0">
                <a:solidFill>
                  <a:schemeClr val="bg1"/>
                </a:solidFill>
                <a:latin typeface="Courier New" pitchFamily="49" charset="0"/>
                <a:cs typeface="Courier New" pitchFamily="49" charset="0"/>
              </a:rPr>
            </a:br>
            <a:r>
              <a:rPr lang="de-DE" sz="1300" dirty="0" smtClean="0">
                <a:solidFill>
                  <a:schemeClr val="bg1"/>
                </a:solidFill>
                <a:latin typeface="Courier New" pitchFamily="49" charset="0"/>
                <a:cs typeface="Courier New" pitchFamily="49" charset="0"/>
              </a:rPr>
              <a:t>743700 KGTB  44.03 -075.44  207 </a:t>
            </a:r>
            <a:r>
              <a:rPr lang="de-DE" sz="1300" dirty="0" err="1" smtClean="0">
                <a:solidFill>
                  <a:schemeClr val="bg1"/>
                </a:solidFill>
                <a:latin typeface="Courier New" pitchFamily="49" charset="0"/>
                <a:cs typeface="Courier New" pitchFamily="49" charset="0"/>
              </a:rPr>
              <a:t>Ft.Drum</a:t>
            </a:r>
            <a:r>
              <a:rPr lang="de-DE" sz="1300" dirty="0" smtClean="0">
                <a:solidFill>
                  <a:schemeClr val="bg1"/>
                </a:solidFill>
                <a:latin typeface="Courier New" pitchFamily="49" charset="0"/>
                <a:cs typeface="Courier New" pitchFamily="49" charset="0"/>
              </a:rPr>
              <a:t> NY/Wheeler-Sack AAF</a:t>
            </a:r>
            <a:endParaRPr lang="en-US" altLang="de-DE" sz="1050" b="1" dirty="0" smtClean="0">
              <a:solidFill>
                <a:schemeClr val="bg1"/>
              </a:solidFill>
              <a:cs typeface="Arial" charset="0"/>
            </a:endParaRPr>
          </a:p>
        </p:txBody>
      </p:sp>
      <p:sp>
        <p:nvSpPr>
          <p:cNvPr id="8" name="Textfeld 7"/>
          <p:cNvSpPr txBox="1"/>
          <p:nvPr/>
        </p:nvSpPr>
        <p:spPr>
          <a:xfrm>
            <a:off x="163740" y="6444044"/>
            <a:ext cx="5854231"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4.1 | n-dimensional Examples: Representative stations for </a:t>
            </a:r>
            <a:r>
              <a:rPr lang="en-US" altLang="de-DE" sz="1400" dirty="0" err="1" smtClean="0">
                <a:solidFill>
                  <a:schemeClr val="bg1">
                    <a:lumMod val="95000"/>
                    <a:lumOff val="5000"/>
                  </a:schemeClr>
                </a:solidFill>
                <a:latin typeface="+mj-lt"/>
                <a:cs typeface="Arial" charset="0"/>
              </a:rPr>
              <a:t>Toggenburg</a:t>
            </a:r>
            <a:r>
              <a:rPr lang="en-US" altLang="de-DE" sz="1400" dirty="0" smtClean="0">
                <a:solidFill>
                  <a:schemeClr val="bg1">
                    <a:lumMod val="95000"/>
                    <a:lumOff val="5000"/>
                  </a:schemeClr>
                </a:solidFill>
                <a:latin typeface="+mj-lt"/>
                <a:cs typeface="Arial" charset="0"/>
              </a:rPr>
              <a:t> (NY, US)</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75778" name="Picture 2" descr="http://meteo-bb.de/img/usa.png"/>
          <p:cNvPicPr>
            <a:picLocks noChangeAspect="1" noChangeArrowheads="1"/>
          </p:cNvPicPr>
          <p:nvPr/>
        </p:nvPicPr>
        <p:blipFill>
          <a:blip r:embed="rId4" cstate="print"/>
          <a:srcRect/>
          <a:stretch>
            <a:fillRect/>
          </a:stretch>
        </p:blipFill>
        <p:spPr bwMode="auto">
          <a:xfrm>
            <a:off x="1431477" y="1412776"/>
            <a:ext cx="6092851" cy="4702696"/>
          </a:xfrm>
          <a:prstGeom prst="rect">
            <a:avLst/>
          </a:prstGeom>
          <a:noFill/>
        </p:spPr>
      </p:pic>
      <p:sp>
        <p:nvSpPr>
          <p:cNvPr id="9" name="Textfeld 8"/>
          <p:cNvSpPr txBox="1"/>
          <p:nvPr/>
        </p:nvSpPr>
        <p:spPr>
          <a:xfrm>
            <a:off x="2483768" y="3861048"/>
            <a:ext cx="890628" cy="307777"/>
          </a:xfrm>
          <a:prstGeom prst="rect">
            <a:avLst/>
          </a:prstGeom>
          <a:noFill/>
        </p:spPr>
        <p:txBody>
          <a:bodyPr wrap="none" rtlCol="0">
            <a:spAutoFit/>
          </a:bodyPr>
          <a:lstStyle/>
          <a:p>
            <a:r>
              <a:rPr lang="de-DE" sz="1400" b="1" dirty="0" smtClean="0">
                <a:solidFill>
                  <a:schemeClr val="bg1"/>
                </a:solidFill>
                <a:latin typeface="+mn-lt"/>
              </a:rPr>
              <a:t>New York</a:t>
            </a:r>
            <a:endParaRPr lang="de-DE" sz="1400" b="1" dirty="0">
              <a:solidFill>
                <a:schemeClr val="bg1"/>
              </a:solidFill>
              <a:latin typeface="+mn-lt"/>
            </a:endParaRPr>
          </a:p>
        </p:txBody>
      </p:sp>
      <p:sp>
        <p:nvSpPr>
          <p:cNvPr id="11" name="Textfeld 10"/>
          <p:cNvSpPr txBox="1"/>
          <p:nvPr/>
        </p:nvSpPr>
        <p:spPr>
          <a:xfrm>
            <a:off x="1907704" y="4941168"/>
            <a:ext cx="1159100" cy="307777"/>
          </a:xfrm>
          <a:prstGeom prst="rect">
            <a:avLst/>
          </a:prstGeom>
          <a:noFill/>
        </p:spPr>
        <p:txBody>
          <a:bodyPr wrap="none" rtlCol="0">
            <a:spAutoFit/>
          </a:bodyPr>
          <a:lstStyle/>
          <a:p>
            <a:r>
              <a:rPr lang="de-DE" sz="1400" b="1" dirty="0" smtClean="0">
                <a:solidFill>
                  <a:schemeClr val="bg1"/>
                </a:solidFill>
                <a:latin typeface="+mn-lt"/>
                <a:ea typeface="Adobe Kaiti Std R" pitchFamily="18" charset="-128"/>
              </a:rPr>
              <a:t>Pennsylvania</a:t>
            </a:r>
            <a:endParaRPr lang="de-DE" sz="1400" b="1" dirty="0">
              <a:solidFill>
                <a:schemeClr val="bg1"/>
              </a:solidFill>
              <a:latin typeface="+mn-lt"/>
              <a:ea typeface="Adobe Kaiti Std R" pitchFamily="18" charset="-128"/>
            </a:endParaRPr>
          </a:p>
        </p:txBody>
      </p:sp>
      <p:sp>
        <p:nvSpPr>
          <p:cNvPr id="14" name="Textfeld 13"/>
          <p:cNvSpPr txBox="1"/>
          <p:nvPr/>
        </p:nvSpPr>
        <p:spPr>
          <a:xfrm>
            <a:off x="163740" y="6444044"/>
            <a:ext cx="5854231"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4.1 | n-dimensional Examples: Representative stations for </a:t>
            </a:r>
            <a:r>
              <a:rPr lang="en-US" altLang="de-DE" sz="1400" dirty="0" err="1" smtClean="0">
                <a:solidFill>
                  <a:schemeClr val="bg1">
                    <a:lumMod val="95000"/>
                    <a:lumOff val="5000"/>
                  </a:schemeClr>
                </a:solidFill>
                <a:latin typeface="+mj-lt"/>
                <a:cs typeface="Arial" charset="0"/>
              </a:rPr>
              <a:t>Toggenburg</a:t>
            </a:r>
            <a:r>
              <a:rPr lang="en-US" altLang="de-DE" sz="1400" dirty="0" smtClean="0">
                <a:solidFill>
                  <a:schemeClr val="bg1">
                    <a:lumMod val="95000"/>
                    <a:lumOff val="5000"/>
                  </a:schemeClr>
                </a:solidFill>
                <a:latin typeface="+mj-lt"/>
                <a:cs typeface="Arial" charset="0"/>
              </a:rPr>
              <a:t> (NY, US)</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4" name="Textfeld 13"/>
          <p:cNvSpPr txBox="1"/>
          <p:nvPr/>
        </p:nvSpPr>
        <p:spPr>
          <a:xfrm>
            <a:off x="163740" y="6444044"/>
            <a:ext cx="6271717" cy="307777"/>
          </a:xfrm>
          <a:prstGeom prst="rect">
            <a:avLst/>
          </a:prstGeom>
          <a:noFill/>
        </p:spPr>
        <p:txBody>
          <a:bodyPr wrap="none" rtlCol="0">
            <a:spAutoFit/>
          </a:bodyPr>
          <a:lstStyle/>
          <a:p>
            <a:pPr marL="514350" indent="-514350"/>
            <a:r>
              <a:rPr lang="en-US" altLang="de-DE" sz="1400" dirty="0" smtClean="0">
                <a:solidFill>
                  <a:schemeClr val="bg1">
                    <a:lumMod val="95000"/>
                    <a:lumOff val="5000"/>
                  </a:schemeClr>
                </a:solidFill>
                <a:latin typeface="+mj-lt"/>
                <a:cs typeface="Arial" charset="0"/>
              </a:rPr>
              <a:t>4.2 | n-dimensional Examples: </a:t>
            </a:r>
            <a:r>
              <a:rPr lang="en-US" sz="1400" dirty="0" smtClean="0">
                <a:solidFill>
                  <a:schemeClr val="bg1"/>
                </a:solidFill>
                <a:latin typeface="Calibri" pitchFamily="34" charset="0"/>
              </a:rPr>
              <a:t>Forecasting examples for 30.000 cities in Switzerland</a:t>
            </a:r>
          </a:p>
        </p:txBody>
      </p:sp>
      <p:pic>
        <p:nvPicPr>
          <p:cNvPr id="10" name="Picture 2"/>
          <p:cNvPicPr>
            <a:picLocks noChangeAspect="1" noChangeArrowheads="1"/>
          </p:cNvPicPr>
          <p:nvPr/>
        </p:nvPicPr>
        <p:blipFill>
          <a:blip r:embed="rId4" cstate="print"/>
          <a:srcRect/>
          <a:stretch>
            <a:fillRect/>
          </a:stretch>
        </p:blipFill>
        <p:spPr bwMode="auto">
          <a:xfrm>
            <a:off x="1475656" y="1542222"/>
            <a:ext cx="6281702" cy="4407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0" name="Textfeld 9"/>
          <p:cNvSpPr txBox="1"/>
          <p:nvPr/>
        </p:nvSpPr>
        <p:spPr>
          <a:xfrm>
            <a:off x="163740" y="6444044"/>
            <a:ext cx="6271717" cy="307777"/>
          </a:xfrm>
          <a:prstGeom prst="rect">
            <a:avLst/>
          </a:prstGeom>
          <a:noFill/>
        </p:spPr>
        <p:txBody>
          <a:bodyPr wrap="none" rtlCol="0">
            <a:spAutoFit/>
          </a:bodyPr>
          <a:lstStyle/>
          <a:p>
            <a:pPr marL="514350" indent="-514350"/>
            <a:r>
              <a:rPr lang="en-US" altLang="de-DE" sz="1400" dirty="0" smtClean="0">
                <a:solidFill>
                  <a:schemeClr val="bg1">
                    <a:lumMod val="95000"/>
                    <a:lumOff val="5000"/>
                  </a:schemeClr>
                </a:solidFill>
                <a:latin typeface="+mj-lt"/>
                <a:cs typeface="Arial" charset="0"/>
              </a:rPr>
              <a:t>4.2 | n-dimensional Examples: </a:t>
            </a:r>
            <a:r>
              <a:rPr lang="en-US" sz="1400" dirty="0" smtClean="0">
                <a:solidFill>
                  <a:schemeClr val="bg1"/>
                </a:solidFill>
                <a:latin typeface="Calibri" pitchFamily="34" charset="0"/>
              </a:rPr>
              <a:t>Forecasting examples for 30.000 cities in Switzerland</a:t>
            </a:r>
          </a:p>
        </p:txBody>
      </p:sp>
      <p:pic>
        <p:nvPicPr>
          <p:cNvPr id="12" name="Picture 2"/>
          <p:cNvPicPr>
            <a:picLocks noChangeAspect="1" noChangeArrowheads="1"/>
          </p:cNvPicPr>
          <p:nvPr/>
        </p:nvPicPr>
        <p:blipFill>
          <a:blip r:embed="rId4" cstate="print"/>
          <a:srcRect/>
          <a:stretch>
            <a:fillRect/>
          </a:stretch>
        </p:blipFill>
        <p:spPr bwMode="auto">
          <a:xfrm>
            <a:off x="1476000" y="1540800"/>
            <a:ext cx="6282000" cy="4407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608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46085" name="Textfeld 6"/>
          <p:cNvSpPr txBox="1">
            <a:spLocks noChangeArrowheads="1"/>
          </p:cNvSpPr>
          <p:nvPr/>
        </p:nvSpPr>
        <p:spPr bwMode="auto">
          <a:xfrm>
            <a:off x="251520" y="1412776"/>
            <a:ext cx="8712968" cy="4524315"/>
          </a:xfrm>
          <a:prstGeom prst="rect">
            <a:avLst/>
          </a:prstGeom>
          <a:noFill/>
          <a:ln w="9525">
            <a:noFill/>
            <a:miter lim="800000"/>
            <a:headEnd/>
            <a:tailEnd/>
          </a:ln>
        </p:spPr>
        <p:txBody>
          <a:bodyPr wrap="square">
            <a:spAutoFit/>
          </a:bodyPr>
          <a:lstStyle/>
          <a:p>
            <a:r>
              <a:rPr lang="en-US" altLang="de-DE" sz="2400" b="1" u="sng" dirty="0" smtClean="0">
                <a:solidFill>
                  <a:schemeClr val="bg1">
                    <a:lumMod val="95000"/>
                    <a:lumOff val="5000"/>
                  </a:schemeClr>
                </a:solidFill>
                <a:cs typeface="Arial" charset="0"/>
              </a:rPr>
              <a:t>Forecast Examples from the </a:t>
            </a:r>
            <a:r>
              <a:rPr lang="en-US" altLang="de-DE" sz="2400" b="1" u="sng" dirty="0" err="1" smtClean="0">
                <a:solidFill>
                  <a:schemeClr val="bg1">
                    <a:lumMod val="95000"/>
                    <a:lumOff val="5000"/>
                  </a:schemeClr>
                </a:solidFill>
                <a:cs typeface="Arial" charset="0"/>
              </a:rPr>
              <a:t>Seefeld</a:t>
            </a:r>
            <a:r>
              <a:rPr lang="en-US" altLang="de-DE" sz="2400" b="1" u="sng" dirty="0" smtClean="0">
                <a:solidFill>
                  <a:schemeClr val="bg1">
                    <a:lumMod val="95000"/>
                    <a:lumOff val="5000"/>
                  </a:schemeClr>
                </a:solidFill>
                <a:cs typeface="Arial" charset="0"/>
              </a:rPr>
              <a:t> area</a:t>
            </a:r>
          </a:p>
          <a:p>
            <a:endParaRPr lang="en-US" altLang="de-DE" sz="2400" dirty="0" smtClean="0">
              <a:solidFill>
                <a:schemeClr val="bg1"/>
              </a:solidFill>
              <a:latin typeface="Calibri" pitchFamily="34" charset="0"/>
            </a:endParaRPr>
          </a:p>
          <a:p>
            <a:r>
              <a:rPr lang="en-US" altLang="de-DE" sz="2000" b="1" dirty="0" smtClean="0">
                <a:solidFill>
                  <a:srgbClr val="FF0000"/>
                </a:solidFill>
                <a:cs typeface="Arial" charset="0"/>
              </a:rPr>
              <a:t>Interpolated MOS forecasts for 20-04-2005, 13 UTC </a:t>
            </a:r>
          </a:p>
          <a:p>
            <a:endParaRPr lang="en-US" altLang="de-DE" sz="2000" b="1" dirty="0" smtClean="0">
              <a:solidFill>
                <a:srgbClr val="FF0000"/>
              </a:solidFill>
              <a:cs typeface="Arial" charset="0"/>
            </a:endParaRPr>
          </a:p>
          <a:p>
            <a:r>
              <a:rPr lang="en-US" altLang="de-DE" sz="2000" b="1" dirty="0" smtClean="0">
                <a:solidFill>
                  <a:schemeClr val="bg1"/>
                </a:solidFill>
                <a:cs typeface="Arial" charset="0"/>
              </a:rPr>
              <a:t>based on the concept of coefficient interpolation outlined above are presented with special emphasis on alpine </a:t>
            </a:r>
            <a:r>
              <a:rPr lang="en-US" altLang="de-DE" sz="2000" b="1" dirty="0" err="1" smtClean="0">
                <a:solidFill>
                  <a:schemeClr val="bg1"/>
                </a:solidFill>
                <a:cs typeface="Arial" charset="0"/>
              </a:rPr>
              <a:t>orography</a:t>
            </a:r>
            <a:r>
              <a:rPr lang="en-US" altLang="de-DE" sz="2000" b="1" dirty="0" smtClean="0">
                <a:solidFill>
                  <a:schemeClr val="bg1"/>
                </a:solidFill>
                <a:cs typeface="Arial" charset="0"/>
              </a:rPr>
              <a:t>. They are shown with horizontal resolutions of approximately: </a:t>
            </a:r>
            <a:r>
              <a:rPr lang="en-US" altLang="de-DE" sz="2000" b="1" dirty="0" smtClean="0">
                <a:solidFill>
                  <a:srgbClr val="FF0000"/>
                </a:solidFill>
                <a:cs typeface="Arial" charset="0"/>
              </a:rPr>
              <a:t>70 km, 7 km and 2 km</a:t>
            </a:r>
            <a:r>
              <a:rPr lang="en-US" altLang="de-DE" sz="2000" b="1" dirty="0" smtClean="0">
                <a:solidFill>
                  <a:schemeClr val="bg1"/>
                </a:solidFill>
                <a:cs typeface="Arial" charset="0"/>
              </a:rPr>
              <a:t>.</a:t>
            </a:r>
          </a:p>
          <a:p>
            <a:endParaRPr lang="en-US" altLang="de-DE" sz="2000" b="1" dirty="0" smtClean="0">
              <a:solidFill>
                <a:schemeClr val="bg1"/>
              </a:solidFill>
              <a:cs typeface="Arial" charset="0"/>
            </a:endParaRPr>
          </a:p>
          <a:p>
            <a:r>
              <a:rPr lang="en-US" altLang="de-DE" sz="2000" b="1" dirty="0" smtClean="0">
                <a:solidFill>
                  <a:srgbClr val="FF0000"/>
                </a:solidFill>
                <a:latin typeface="Calibri" pitchFamily="34" charset="0"/>
              </a:rPr>
              <a:t>Forecast examples for 20-04-2005, 13 UTC</a:t>
            </a:r>
          </a:p>
          <a:p>
            <a:endParaRPr lang="en-US" altLang="de-DE" sz="2000" b="1" dirty="0" smtClean="0">
              <a:solidFill>
                <a:schemeClr val="bg1"/>
              </a:solidFill>
              <a:latin typeface="Calibri" pitchFamily="34" charset="0"/>
            </a:endParaRPr>
          </a:p>
          <a:p>
            <a:r>
              <a:rPr lang="en-US" altLang="de-DE" sz="2000" b="1" dirty="0" smtClean="0">
                <a:solidFill>
                  <a:srgbClr val="FF0000"/>
                </a:solidFill>
                <a:latin typeface="Calibri" pitchFamily="34" charset="0"/>
              </a:rPr>
              <a:t>Synoptic Situation: </a:t>
            </a:r>
          </a:p>
          <a:p>
            <a:endParaRPr lang="en-US" altLang="de-DE" sz="2000" b="1" dirty="0" smtClean="0">
              <a:solidFill>
                <a:srgbClr val="FF0000"/>
              </a:solidFill>
              <a:latin typeface="Calibri" pitchFamily="34" charset="0"/>
            </a:endParaRPr>
          </a:p>
          <a:p>
            <a:r>
              <a:rPr lang="en-US" altLang="de-DE" sz="2000" b="1" dirty="0" smtClean="0">
                <a:solidFill>
                  <a:schemeClr val="bg1"/>
                </a:solidFill>
                <a:latin typeface="Calibri" pitchFamily="34" charset="0"/>
              </a:rPr>
              <a:t>High pressure in the NNW and Low pressure in the SE, northern flow with precipitation in the northern alps. Snowfall above  ~1.000 m, rain below.</a:t>
            </a:r>
            <a:endParaRPr lang="en-US" altLang="de-DE" sz="2400" dirty="0">
              <a:solidFill>
                <a:schemeClr val="bg1"/>
              </a:solidFill>
              <a:latin typeface="Calibri" pitchFamily="34" charset="0"/>
            </a:endParaRPr>
          </a:p>
        </p:txBody>
      </p:sp>
      <p:sp>
        <p:nvSpPr>
          <p:cNvPr id="10" name="Textfeld 9"/>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506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45061" name="Grafik 6" descr="Alpen_alles.jpg"/>
          <p:cNvPicPr>
            <a:picLocks noChangeAspect="1"/>
          </p:cNvPicPr>
          <p:nvPr/>
        </p:nvPicPr>
        <p:blipFill>
          <a:blip r:embed="rId4" cstate="print"/>
          <a:srcRect/>
          <a:stretch>
            <a:fillRect/>
          </a:stretch>
        </p:blipFill>
        <p:spPr bwMode="auto">
          <a:xfrm>
            <a:off x="285750" y="1285875"/>
            <a:ext cx="7072313" cy="4933950"/>
          </a:xfrm>
          <a:prstGeom prst="rect">
            <a:avLst/>
          </a:prstGeom>
          <a:noFill/>
          <a:ln w="9525">
            <a:noFill/>
            <a:miter lim="800000"/>
            <a:headEnd/>
            <a:tailEnd/>
          </a:ln>
        </p:spPr>
      </p:pic>
      <p:sp>
        <p:nvSpPr>
          <p:cNvPr id="45062" name="Textfeld 7"/>
          <p:cNvSpPr txBox="1">
            <a:spLocks noChangeArrowheads="1"/>
          </p:cNvSpPr>
          <p:nvPr/>
        </p:nvSpPr>
        <p:spPr bwMode="auto">
          <a:xfrm>
            <a:off x="7572375" y="2428875"/>
            <a:ext cx="1127125" cy="1754188"/>
          </a:xfrm>
          <a:prstGeom prst="rect">
            <a:avLst/>
          </a:prstGeom>
          <a:noFill/>
          <a:ln w="9525">
            <a:noFill/>
            <a:miter lim="800000"/>
            <a:headEnd/>
            <a:tailEnd/>
          </a:ln>
        </p:spPr>
        <p:txBody>
          <a:bodyPr wrap="none">
            <a:spAutoFit/>
          </a:bodyPr>
          <a:lstStyle/>
          <a:p>
            <a:r>
              <a:rPr lang="de-DE" altLang="de-DE">
                <a:solidFill>
                  <a:schemeClr val="bg1"/>
                </a:solidFill>
                <a:latin typeface="Calibri" pitchFamily="34" charset="0"/>
              </a:rPr>
              <a:t>weight</a:t>
            </a:r>
          </a:p>
          <a:p>
            <a:endParaRPr lang="de-DE" altLang="de-DE">
              <a:solidFill>
                <a:schemeClr val="bg1"/>
              </a:solidFill>
              <a:latin typeface="Calibri" pitchFamily="34" charset="0"/>
            </a:endParaRPr>
          </a:p>
          <a:p>
            <a:r>
              <a:rPr lang="de-DE" altLang="de-DE">
                <a:solidFill>
                  <a:schemeClr val="bg1"/>
                </a:solidFill>
                <a:latin typeface="Calibri" pitchFamily="34" charset="0"/>
              </a:rPr>
              <a:t>OS 1: 37%</a:t>
            </a:r>
          </a:p>
          <a:p>
            <a:r>
              <a:rPr lang="de-DE" altLang="de-DE">
                <a:solidFill>
                  <a:schemeClr val="bg1"/>
                </a:solidFill>
                <a:latin typeface="Calibri" pitchFamily="34" charset="0"/>
              </a:rPr>
              <a:t>OS 2: 14%</a:t>
            </a:r>
          </a:p>
          <a:p>
            <a:r>
              <a:rPr lang="de-DE" altLang="de-DE">
                <a:solidFill>
                  <a:schemeClr val="bg1"/>
                </a:solidFill>
                <a:latin typeface="Calibri" pitchFamily="34" charset="0"/>
              </a:rPr>
              <a:t>OS 3: 22%</a:t>
            </a:r>
          </a:p>
          <a:p>
            <a:r>
              <a:rPr lang="de-DE" altLang="de-DE">
                <a:solidFill>
                  <a:schemeClr val="bg1"/>
                </a:solidFill>
                <a:latin typeface="Calibri" pitchFamily="34" charset="0"/>
              </a:rPr>
              <a:t>OS 4: 27%</a:t>
            </a:r>
          </a:p>
        </p:txBody>
      </p:sp>
      <p:sp>
        <p:nvSpPr>
          <p:cNvPr id="11" name="Textfeld 10"/>
          <p:cNvSpPr txBox="1"/>
          <p:nvPr/>
        </p:nvSpPr>
        <p:spPr>
          <a:xfrm>
            <a:off x="163740" y="6444044"/>
            <a:ext cx="4186852"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3.2 | Explanations: 3-dimensional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area)</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656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5" name="Rechteck 14"/>
          <p:cNvSpPr/>
          <p:nvPr/>
        </p:nvSpPr>
        <p:spPr>
          <a:xfrm>
            <a:off x="611560" y="1412776"/>
            <a:ext cx="7128792" cy="369332"/>
          </a:xfrm>
          <a:prstGeom prst="rect">
            <a:avLst/>
          </a:prstGeom>
        </p:spPr>
        <p:txBody>
          <a:bodyPr wrap="square">
            <a:spAutoFit/>
          </a:bodyPr>
          <a:lstStyle/>
          <a:p>
            <a:pPr>
              <a:defRPr/>
            </a:pPr>
            <a:r>
              <a:rPr lang="en-US" altLang="de-DE" b="1" u="sng" dirty="0" err="1" smtClean="0">
                <a:solidFill>
                  <a:schemeClr val="bg1"/>
                </a:solidFill>
                <a:latin typeface="Calibri" pitchFamily="34" charset="0"/>
                <a:cs typeface="Arial" charset="0"/>
              </a:rPr>
              <a:t>Meteo</a:t>
            </a:r>
            <a:r>
              <a:rPr lang="en-US" altLang="de-DE" b="1" u="sng" dirty="0" smtClean="0">
                <a:solidFill>
                  <a:schemeClr val="bg1"/>
                </a:solidFill>
                <a:latin typeface="Calibri" pitchFamily="34" charset="0"/>
                <a:cs typeface="Arial" charset="0"/>
              </a:rPr>
              <a:t> Service: Strength and weaknesses</a:t>
            </a:r>
          </a:p>
        </p:txBody>
      </p:sp>
      <p:sp>
        <p:nvSpPr>
          <p:cNvPr id="9" name="Rechteck 8"/>
          <p:cNvSpPr/>
          <p:nvPr/>
        </p:nvSpPr>
        <p:spPr>
          <a:xfrm>
            <a:off x="395536" y="1880828"/>
            <a:ext cx="7920880" cy="4284476"/>
          </a:xfrm>
          <a:prstGeom prst="rect">
            <a:avLst/>
          </a:prstGeom>
          <a:noFill/>
          <a:ln w="12700" cap="flat" cmpd="sng" algn="ctr">
            <a:noFill/>
            <a:prstDash val="solid"/>
          </a:ln>
          <a:effectLst/>
        </p:spPr>
        <p:txBody>
          <a:bodyPr lIns="180000" tIns="36000" rIns="540000" bIns="36000" rtlCol="0" anchor="ctr"/>
          <a:lstStyle/>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5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5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5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r>
              <a:rPr kumimoji="0" lang="en-US" sz="1500" b="1" i="1"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Weaknesses</a:t>
            </a:r>
          </a:p>
          <a:p>
            <a:pPr marL="205200" marR="0" lvl="0" indent="0" defTabSz="914400" eaLnBrk="1" fontAlgn="auto" latinLnBrk="0" hangingPunct="1">
              <a:lnSpc>
                <a:spcPct val="15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449263" marR="0" lvl="0" indent="-269875" defTabSz="914400" eaLnBrk="1" fontAlgn="auto" latinLnBrk="0" hangingPunct="1">
              <a:lnSpc>
                <a:spcPct val="150000"/>
              </a:lnSpc>
              <a:spcBef>
                <a:spcPts val="0"/>
              </a:spcBef>
              <a:spcAft>
                <a:spcPts val="0"/>
              </a:spcAft>
              <a:buClrTx/>
              <a:buSzTx/>
              <a:buFont typeface="Wingdings" pitchFamily="2" charset="2"/>
              <a:buChar char="Ø"/>
              <a:tabLst>
                <a:tab pos="361950" algn="l"/>
                <a:tab pos="449263" algn="l"/>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We are still (alive but too) small</a:t>
            </a:r>
          </a:p>
          <a:p>
            <a:pPr marL="449263" marR="0" lvl="0" indent="-269875" defTabSz="914400" eaLnBrk="1" fontAlgn="auto" latinLnBrk="0" hangingPunct="1">
              <a:lnSpc>
                <a:spcPct val="150000"/>
              </a:lnSpc>
              <a:spcBef>
                <a:spcPts val="0"/>
              </a:spcBef>
              <a:spcAft>
                <a:spcPts val="0"/>
              </a:spcAft>
              <a:buClrTx/>
              <a:buSzTx/>
              <a:buFontTx/>
              <a:buNone/>
              <a:tabLst>
                <a:tab pos="361950" algn="l"/>
                <a:tab pos="449263" algn="l"/>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We cannot afford all good observation and model </a:t>
            </a: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data</a:t>
            </a:r>
          </a:p>
          <a:p>
            <a:pPr marL="449263" marR="0" lvl="0" indent="-269875" defTabSz="914400" eaLnBrk="1" fontAlgn="auto" latinLnBrk="0" hangingPunct="1">
              <a:lnSpc>
                <a:spcPct val="150000"/>
              </a:lnSpc>
              <a:spcBef>
                <a:spcPts val="0"/>
              </a:spcBef>
              <a:spcAft>
                <a:spcPts val="0"/>
              </a:spcAft>
              <a:buClrTx/>
              <a:buSzTx/>
              <a:buFontTx/>
              <a:buNone/>
              <a:tabLst>
                <a:tab pos="361950" algn="l"/>
                <a:tab pos="449263" algn="l"/>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449263" marR="0" lvl="0" indent="-269875" defTabSz="914400" eaLnBrk="1" fontAlgn="auto" latinLnBrk="0" hangingPunct="1">
              <a:lnSpc>
                <a:spcPct val="150000"/>
              </a:lnSpc>
              <a:spcBef>
                <a:spcPts val="0"/>
              </a:spcBef>
              <a:spcAft>
                <a:spcPts val="0"/>
              </a:spcAft>
              <a:buClrTx/>
              <a:buSzTx/>
              <a:buFont typeface="Wingdings" pitchFamily="2" charset="2"/>
              <a:buChar char="Ø"/>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Internal reasons:</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 PR insufficient</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a:t>
            </a:r>
          </a:p>
          <a:p>
            <a:pPr marL="449263" marR="0" lvl="0" indent="-269875" defTabSz="914400" eaLnBrk="1" fontAlgn="auto" latinLnBrk="0" hangingPunct="1">
              <a:lnSpc>
                <a:spcPct val="15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Why </a:t>
            </a: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don‘t we have one global MOS manufacture which blends the MOS forecasts </a:t>
            </a: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of</a:t>
            </a:r>
            <a:r>
              <a:rPr kumimoji="0" lang="en-US" sz="1500" b="1" i="0" u="none" strike="noStrike" kern="0" cap="none" spc="0" normalizeH="0" noProof="0" dirty="0" smtClean="0">
                <a:ln>
                  <a:noFill/>
                </a:ln>
                <a:solidFill>
                  <a:sysClr val="windowText" lastClr="000000">
                    <a:lumMod val="85000"/>
                    <a:lumOff val="15000"/>
                  </a:sysClr>
                </a:solidFill>
                <a:effectLst/>
                <a:uLnTx/>
                <a:uFillTx/>
                <a:latin typeface="Calibri" pitchFamily="34" charset="0"/>
                <a:ea typeface="+mn-ea"/>
                <a:cs typeface="+mn-cs"/>
              </a:rPr>
              <a:t> </a:t>
            </a: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all</a:t>
            </a:r>
            <a:r>
              <a:rPr kumimoji="0" lang="en-US" sz="1500" b="1" i="0" u="none" strike="noStrike" kern="0" cap="none" spc="0" normalizeH="0" noProof="0" dirty="0" smtClean="0">
                <a:ln>
                  <a:noFill/>
                </a:ln>
                <a:solidFill>
                  <a:sysClr val="windowText" lastClr="000000">
                    <a:lumMod val="85000"/>
                    <a:lumOff val="15000"/>
                  </a:sysClr>
                </a:solidFill>
                <a:effectLst/>
                <a:uLnTx/>
                <a:uFillTx/>
                <a:latin typeface="Calibri" pitchFamily="34" charset="0"/>
                <a:ea typeface="+mn-ea"/>
                <a:cs typeface="+mn-cs"/>
              </a:rPr>
              <a:t> </a:t>
            </a: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the good models into one – seamless from </a:t>
            </a:r>
            <a:r>
              <a:rPr kumimoji="0" lang="en-US" sz="1500" b="1" i="0" u="none" strike="noStrike" kern="0" cap="none" spc="0" normalizeH="0" baseline="0" noProof="0" dirty="0" err="1" smtClean="0">
                <a:ln>
                  <a:noFill/>
                </a:ln>
                <a:solidFill>
                  <a:sysClr val="windowText" lastClr="000000">
                    <a:lumMod val="85000"/>
                    <a:lumOff val="15000"/>
                  </a:sysClr>
                </a:solidFill>
                <a:effectLst/>
                <a:uLnTx/>
                <a:uFillTx/>
                <a:latin typeface="Calibri" pitchFamily="34" charset="0"/>
                <a:ea typeface="+mn-ea"/>
                <a:cs typeface="+mn-cs"/>
              </a:rPr>
              <a:t>NowCast</a:t>
            </a:r>
            <a:r>
              <a:rPr kumimoji="0" lang="en-US" sz="15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rPr>
              <a:t> until extended Medium range?</a:t>
            </a:r>
          </a:p>
          <a:p>
            <a:pPr marL="449263" marR="0" lvl="0" indent="-269875" defTabSz="914400" eaLnBrk="1" fontAlgn="auto" latinLnBrk="0" hangingPunct="1">
              <a:lnSpc>
                <a:spcPct val="15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449263" marR="0" lvl="0" indent="-269875" defTabSz="914400" eaLnBrk="1" fontAlgn="auto" latinLnBrk="0" hangingPunct="1">
              <a:lnSpc>
                <a:spcPct val="150000"/>
              </a:lnSpc>
              <a:spcBef>
                <a:spcPts val="0"/>
              </a:spcBef>
              <a:spcAft>
                <a:spcPts val="0"/>
              </a:spcAft>
              <a:buClrTx/>
              <a:buSzTx/>
              <a:buFont typeface="Wingdings" pitchFamily="2" charset="2"/>
              <a:buChar char="ü"/>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a:p>
            <a:pPr marL="20520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ea typeface="+mn-ea"/>
              <a:cs typeface="+mn-cs"/>
            </a:endParaRPr>
          </a:p>
        </p:txBody>
      </p:sp>
      <p:sp>
        <p:nvSpPr>
          <p:cNvPr id="10" name="Textfeld 9"/>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813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48133" name="Grafik 6" descr="500hPa_21Apr05_00z.png"/>
          <p:cNvPicPr>
            <a:picLocks noChangeAspect="1"/>
          </p:cNvPicPr>
          <p:nvPr/>
        </p:nvPicPr>
        <p:blipFill>
          <a:blip r:embed="rId4" cstate="print"/>
          <a:srcRect/>
          <a:stretch>
            <a:fillRect/>
          </a:stretch>
        </p:blipFill>
        <p:spPr bwMode="auto">
          <a:xfrm>
            <a:off x="714375" y="1357313"/>
            <a:ext cx="7445375" cy="473392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4915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49157" name="Grafik 6" descr="ttt_70.png"/>
          <p:cNvPicPr>
            <a:picLocks noChangeAspect="1"/>
          </p:cNvPicPr>
          <p:nvPr/>
        </p:nvPicPr>
        <p:blipFill>
          <a:blip r:embed="rId4" cstate="print"/>
          <a:srcRect/>
          <a:stretch>
            <a:fillRect/>
          </a:stretch>
        </p:blipFill>
        <p:spPr bwMode="auto">
          <a:xfrm>
            <a:off x="1000125" y="1357313"/>
            <a:ext cx="6858000" cy="4786312"/>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018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0181" name="Grafik 6" descr="td_70.png"/>
          <p:cNvPicPr>
            <a:picLocks noChangeAspect="1"/>
          </p:cNvPicPr>
          <p:nvPr/>
        </p:nvPicPr>
        <p:blipFill>
          <a:blip r:embed="rId4" cstate="print"/>
          <a:srcRect/>
          <a:stretch>
            <a:fillRect/>
          </a:stretch>
        </p:blipFill>
        <p:spPr bwMode="auto">
          <a:xfrm>
            <a:off x="1000125" y="1357313"/>
            <a:ext cx="6858000" cy="471487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120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1205" name="Grafik 6" descr="jsun1_70.png"/>
          <p:cNvPicPr>
            <a:picLocks noChangeAspect="1"/>
          </p:cNvPicPr>
          <p:nvPr/>
        </p:nvPicPr>
        <p:blipFill>
          <a:blip r:embed="rId4" cstate="print"/>
          <a:srcRect/>
          <a:stretch>
            <a:fillRect/>
          </a:stretch>
        </p:blipFill>
        <p:spPr bwMode="auto">
          <a:xfrm>
            <a:off x="985838" y="1428750"/>
            <a:ext cx="6872287" cy="471487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222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2229" name="Grafik 6" descr="wwp_70.png"/>
          <p:cNvPicPr>
            <a:picLocks noChangeAspect="1"/>
          </p:cNvPicPr>
          <p:nvPr/>
        </p:nvPicPr>
        <p:blipFill>
          <a:blip r:embed="rId4" cstate="print"/>
          <a:srcRect/>
          <a:stretch>
            <a:fillRect/>
          </a:stretch>
        </p:blipFill>
        <p:spPr bwMode="auto">
          <a:xfrm>
            <a:off x="1000125" y="1214438"/>
            <a:ext cx="6858000" cy="500062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325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3253" name="Grafik 6" descr="wwl_70.png"/>
          <p:cNvPicPr>
            <a:picLocks noChangeAspect="1"/>
          </p:cNvPicPr>
          <p:nvPr/>
        </p:nvPicPr>
        <p:blipFill>
          <a:blip r:embed="rId4" cstate="print"/>
          <a:srcRect/>
          <a:stretch>
            <a:fillRect/>
          </a:stretch>
        </p:blipFill>
        <p:spPr bwMode="auto">
          <a:xfrm>
            <a:off x="1000125" y="1214438"/>
            <a:ext cx="6864350" cy="5072062"/>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427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4277" name="Grafik 6" descr="wws_70.png"/>
          <p:cNvPicPr>
            <a:picLocks noChangeAspect="1"/>
          </p:cNvPicPr>
          <p:nvPr/>
        </p:nvPicPr>
        <p:blipFill>
          <a:blip r:embed="rId4" cstate="print"/>
          <a:srcRect/>
          <a:stretch>
            <a:fillRect/>
          </a:stretch>
        </p:blipFill>
        <p:spPr bwMode="auto">
          <a:xfrm>
            <a:off x="1000125" y="1214438"/>
            <a:ext cx="6858000" cy="5072062"/>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530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5302" name="Picture 1"/>
          <p:cNvPicPr>
            <a:picLocks noChangeAspect="1" noChangeArrowheads="1"/>
          </p:cNvPicPr>
          <p:nvPr/>
        </p:nvPicPr>
        <p:blipFill>
          <a:blip r:embed="rId4" cstate="print"/>
          <a:srcRect/>
          <a:stretch>
            <a:fillRect/>
          </a:stretch>
        </p:blipFill>
        <p:spPr bwMode="auto">
          <a:xfrm>
            <a:off x="616040" y="1412776"/>
            <a:ext cx="7916400" cy="462819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632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15600" y="1402804"/>
            <a:ext cx="7915275" cy="4762500"/>
          </a:xfrm>
          <a:prstGeom prst="rect">
            <a:avLst/>
          </a:prstGeom>
          <a:noFill/>
          <a:ln w="9525">
            <a:noFill/>
            <a:miter lim="800000"/>
            <a:headEnd/>
            <a:tailEnd/>
          </a:ln>
        </p:spPr>
      </p:pic>
      <p:sp>
        <p:nvSpPr>
          <p:cNvPr id="12" name="Textfeld 11"/>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73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615600" y="1404000"/>
            <a:ext cx="7916400" cy="4803316"/>
          </a:xfrm>
          <a:prstGeom prst="rect">
            <a:avLst/>
          </a:prstGeom>
          <a:noFill/>
          <a:ln w="9525">
            <a:noFill/>
            <a:miter lim="800000"/>
            <a:headEnd/>
            <a:tailEnd/>
          </a:ln>
        </p:spPr>
      </p:pic>
      <p:sp>
        <p:nvSpPr>
          <p:cNvPr id="12" name="Textfeld 11"/>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680472" y="2204864"/>
            <a:ext cx="4140000" cy="385678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3528" y="2204864"/>
            <a:ext cx="4140000" cy="3856781"/>
          </a:xfrm>
          <a:prstGeom prst="rect">
            <a:avLst/>
          </a:prstGeom>
          <a:noFill/>
          <a:ln w="9525">
            <a:noFill/>
            <a:miter lim="800000"/>
            <a:headEnd/>
            <a:tailEnd/>
          </a:ln>
        </p:spPr>
      </p:pic>
      <p:pic>
        <p:nvPicPr>
          <p:cNvPr id="3076" name="Grafik 8" descr="bar.gif"/>
          <p:cNvPicPr>
            <a:picLocks noChangeAspect="1"/>
          </p:cNvPicPr>
          <p:nvPr/>
        </p:nvPicPr>
        <p:blipFill>
          <a:blip r:embed="rId5" cstate="print"/>
          <a:srcRect/>
          <a:stretch>
            <a:fillRect/>
          </a:stretch>
        </p:blipFill>
        <p:spPr bwMode="auto">
          <a:xfrm>
            <a:off x="0" y="1143000"/>
            <a:ext cx="9144000" cy="71438"/>
          </a:xfrm>
          <a:prstGeom prst="rect">
            <a:avLst/>
          </a:prstGeom>
          <a:noFill/>
          <a:ln w="9525">
            <a:noFill/>
            <a:miter lim="800000"/>
            <a:headEnd/>
            <a:tailEnd/>
          </a:ln>
        </p:spPr>
      </p:pic>
      <p:pic>
        <p:nvPicPr>
          <p:cNvPr id="3078" name="Grafik 13" descr="bar.gif"/>
          <p:cNvPicPr>
            <a:picLocks noChangeAspect="1"/>
          </p:cNvPicPr>
          <p:nvPr/>
        </p:nvPicPr>
        <p:blipFill>
          <a:blip r:embed="rId5" cstate="print"/>
          <a:srcRect/>
          <a:stretch>
            <a:fillRect/>
          </a:stretch>
        </p:blipFill>
        <p:spPr bwMode="auto">
          <a:xfrm>
            <a:off x="0" y="6286500"/>
            <a:ext cx="9144000" cy="71438"/>
          </a:xfrm>
          <a:prstGeom prst="rect">
            <a:avLst/>
          </a:prstGeom>
          <a:noFill/>
          <a:ln w="9525">
            <a:noFill/>
            <a:miter lim="800000"/>
            <a:headEnd/>
            <a:tailEnd/>
          </a:ln>
        </p:spPr>
      </p:pic>
      <p:sp>
        <p:nvSpPr>
          <p:cNvPr id="3080" name="Rechteck 8"/>
          <p:cNvSpPr>
            <a:spLocks noChangeArrowheads="1"/>
          </p:cNvSpPr>
          <p:nvPr/>
        </p:nvSpPr>
        <p:spPr bwMode="auto">
          <a:xfrm>
            <a:off x="1043608" y="1412875"/>
            <a:ext cx="7344816" cy="400110"/>
          </a:xfrm>
          <a:prstGeom prst="rect">
            <a:avLst/>
          </a:prstGeom>
          <a:noFill/>
          <a:ln w="9525">
            <a:noFill/>
            <a:miter lim="800000"/>
            <a:headEnd/>
            <a:tailEnd/>
          </a:ln>
        </p:spPr>
        <p:txBody>
          <a:bodyPr wrap="square">
            <a:spAutoFit/>
          </a:bodyPr>
          <a:lstStyle/>
          <a:p>
            <a:r>
              <a:rPr lang="en-US" sz="2000" b="1" dirty="0" smtClean="0">
                <a:solidFill>
                  <a:srgbClr val="FF0000"/>
                </a:solidFill>
                <a:cs typeface="Arial" charset="0"/>
              </a:rPr>
              <a:t>1.) </a:t>
            </a:r>
            <a:r>
              <a:rPr lang="en-US" sz="2000" b="1" u="sng" dirty="0" smtClean="0">
                <a:solidFill>
                  <a:srgbClr val="FF0000"/>
                </a:solidFill>
                <a:cs typeface="Arial" charset="0"/>
              </a:rPr>
              <a:t>Motivation</a:t>
            </a:r>
            <a:r>
              <a:rPr lang="en-US" sz="2000" b="1" dirty="0" smtClean="0">
                <a:solidFill>
                  <a:srgbClr val="FF0000"/>
                </a:solidFill>
                <a:cs typeface="Arial" charset="0"/>
              </a:rPr>
              <a:t> </a:t>
            </a:r>
            <a:r>
              <a:rPr lang="en-US" sz="2000" b="1" dirty="0">
                <a:solidFill>
                  <a:srgbClr val="FF0000"/>
                </a:solidFill>
                <a:cs typeface="Arial" charset="0"/>
              </a:rPr>
              <a:t>for coefficient (not forecast) interpolation</a:t>
            </a:r>
            <a:endParaRPr lang="en-US" sz="2000" dirty="0"/>
          </a:p>
        </p:txBody>
      </p:sp>
      <p:sp>
        <p:nvSpPr>
          <p:cNvPr id="12" name="Rechteck 11"/>
          <p:cNvSpPr/>
          <p:nvPr/>
        </p:nvSpPr>
        <p:spPr>
          <a:xfrm>
            <a:off x="827286" y="1897063"/>
            <a:ext cx="3168650" cy="307975"/>
          </a:xfrm>
          <a:prstGeom prst="rect">
            <a:avLst/>
          </a:prstGeom>
        </p:spPr>
        <p:txBody>
          <a:bodyPr>
            <a:spAutoFit/>
          </a:bodyPr>
          <a:lstStyle/>
          <a:p>
            <a:pPr>
              <a:defRPr/>
            </a:pPr>
            <a:r>
              <a:rPr lang="en-US" sz="1400" b="1" dirty="0">
                <a:solidFill>
                  <a:schemeClr val="bg2">
                    <a:lumMod val="75000"/>
                  </a:schemeClr>
                </a:solidFill>
                <a:cs typeface="Arial" charset="0"/>
              </a:rPr>
              <a:t>Interpolation of MOS forecasts </a:t>
            </a:r>
            <a:endParaRPr lang="en-US" sz="1400" dirty="0">
              <a:solidFill>
                <a:schemeClr val="bg2">
                  <a:lumMod val="75000"/>
                </a:schemeClr>
              </a:solidFill>
            </a:endParaRPr>
          </a:p>
        </p:txBody>
      </p:sp>
      <p:sp>
        <p:nvSpPr>
          <p:cNvPr id="13" name="Rechteck 12"/>
          <p:cNvSpPr/>
          <p:nvPr/>
        </p:nvSpPr>
        <p:spPr>
          <a:xfrm>
            <a:off x="5293369" y="1897063"/>
            <a:ext cx="3167063" cy="307975"/>
          </a:xfrm>
          <a:prstGeom prst="rect">
            <a:avLst/>
          </a:prstGeom>
        </p:spPr>
        <p:txBody>
          <a:bodyPr>
            <a:spAutoFit/>
          </a:bodyPr>
          <a:lstStyle/>
          <a:p>
            <a:pPr>
              <a:defRPr/>
            </a:pPr>
            <a:r>
              <a:rPr lang="en-US" sz="1400" b="1" dirty="0">
                <a:solidFill>
                  <a:schemeClr val="bg2">
                    <a:lumMod val="75000"/>
                  </a:schemeClr>
                </a:solidFill>
                <a:cs typeface="Arial" charset="0"/>
              </a:rPr>
              <a:t>Interpolation of MOS coefficients</a:t>
            </a:r>
            <a:endParaRPr lang="en-US" sz="1400" dirty="0">
              <a:solidFill>
                <a:schemeClr val="bg2">
                  <a:lumMod val="75000"/>
                </a:schemeClr>
              </a:solidFill>
            </a:endParaRPr>
          </a:p>
        </p:txBody>
      </p:sp>
      <p:sp>
        <p:nvSpPr>
          <p:cNvPr id="3083" name="Textfeld 10"/>
          <p:cNvSpPr txBox="1">
            <a:spLocks noChangeArrowheads="1"/>
          </p:cNvSpPr>
          <p:nvPr/>
        </p:nvSpPr>
        <p:spPr bwMode="auto">
          <a:xfrm>
            <a:off x="3131840" y="3455094"/>
            <a:ext cx="562975" cy="261610"/>
          </a:xfrm>
          <a:prstGeom prst="rect">
            <a:avLst/>
          </a:prstGeom>
          <a:noFill/>
          <a:ln w="9525">
            <a:noFill/>
            <a:miter lim="800000"/>
            <a:headEnd/>
            <a:tailEnd/>
          </a:ln>
        </p:spPr>
        <p:txBody>
          <a:bodyPr wrap="none">
            <a:spAutoFit/>
          </a:bodyPr>
          <a:lstStyle/>
          <a:p>
            <a:r>
              <a:rPr lang="de-DE" sz="1100" b="1" dirty="0" smtClean="0">
                <a:solidFill>
                  <a:srgbClr val="FF0000"/>
                </a:solidFill>
                <a:latin typeface="Calibri" pitchFamily="34" charset="0"/>
              </a:rPr>
              <a:t>29.0°C</a:t>
            </a:r>
            <a:endParaRPr lang="de-DE" sz="1100" b="1" dirty="0">
              <a:solidFill>
                <a:srgbClr val="FF0000"/>
              </a:solidFill>
              <a:latin typeface="Calibri" pitchFamily="34" charset="0"/>
            </a:endParaRPr>
          </a:p>
        </p:txBody>
      </p:sp>
      <p:sp>
        <p:nvSpPr>
          <p:cNvPr id="3084" name="Textfeld 13"/>
          <p:cNvSpPr txBox="1">
            <a:spLocks noChangeArrowheads="1"/>
          </p:cNvSpPr>
          <p:nvPr/>
        </p:nvSpPr>
        <p:spPr bwMode="auto">
          <a:xfrm>
            <a:off x="7503938" y="3455095"/>
            <a:ext cx="562975" cy="261610"/>
          </a:xfrm>
          <a:prstGeom prst="rect">
            <a:avLst/>
          </a:prstGeom>
          <a:noFill/>
          <a:ln w="9525">
            <a:noFill/>
            <a:miter lim="800000"/>
            <a:headEnd/>
            <a:tailEnd/>
          </a:ln>
        </p:spPr>
        <p:txBody>
          <a:bodyPr wrap="none">
            <a:spAutoFit/>
          </a:bodyPr>
          <a:lstStyle/>
          <a:p>
            <a:r>
              <a:rPr lang="de-DE" sz="1100" b="1" dirty="0" smtClean="0">
                <a:solidFill>
                  <a:srgbClr val="FF0000"/>
                </a:solidFill>
                <a:latin typeface="Calibri" pitchFamily="34" charset="0"/>
              </a:rPr>
              <a:t>29.0°C</a:t>
            </a:r>
            <a:endParaRPr lang="de-DE" sz="1100" b="1" dirty="0">
              <a:solidFill>
                <a:srgbClr val="FF0000"/>
              </a:solidFill>
              <a:latin typeface="Calibri" pitchFamily="34" charset="0"/>
            </a:endParaRPr>
          </a:p>
        </p:txBody>
      </p:sp>
      <p:sp>
        <p:nvSpPr>
          <p:cNvPr id="3085" name="Textfeld 14"/>
          <p:cNvSpPr txBox="1">
            <a:spLocks noChangeArrowheads="1"/>
          </p:cNvSpPr>
          <p:nvPr/>
        </p:nvSpPr>
        <p:spPr bwMode="auto">
          <a:xfrm>
            <a:off x="971600" y="3455094"/>
            <a:ext cx="562975" cy="261610"/>
          </a:xfrm>
          <a:prstGeom prst="rect">
            <a:avLst/>
          </a:prstGeom>
          <a:noFill/>
          <a:ln w="9525">
            <a:noFill/>
            <a:miter lim="800000"/>
            <a:headEnd/>
            <a:tailEnd/>
          </a:ln>
        </p:spPr>
        <p:txBody>
          <a:bodyPr wrap="none">
            <a:spAutoFit/>
          </a:bodyPr>
          <a:lstStyle/>
          <a:p>
            <a:r>
              <a:rPr lang="de-DE" sz="1100" b="1" dirty="0" smtClean="0">
                <a:solidFill>
                  <a:srgbClr val="0000FF"/>
                </a:solidFill>
                <a:latin typeface="Calibri" pitchFamily="34" charset="0"/>
              </a:rPr>
              <a:t>19.6°C</a:t>
            </a:r>
            <a:endParaRPr lang="de-DE" sz="1100" b="1" dirty="0">
              <a:solidFill>
                <a:srgbClr val="0000FF"/>
              </a:solidFill>
              <a:latin typeface="Calibri" pitchFamily="34" charset="0"/>
            </a:endParaRPr>
          </a:p>
        </p:txBody>
      </p:sp>
      <p:sp>
        <p:nvSpPr>
          <p:cNvPr id="3086" name="Textfeld 15"/>
          <p:cNvSpPr txBox="1">
            <a:spLocks noChangeArrowheads="1"/>
          </p:cNvSpPr>
          <p:nvPr/>
        </p:nvSpPr>
        <p:spPr bwMode="auto">
          <a:xfrm>
            <a:off x="5343698" y="3455094"/>
            <a:ext cx="562975" cy="261610"/>
          </a:xfrm>
          <a:prstGeom prst="rect">
            <a:avLst/>
          </a:prstGeom>
          <a:noFill/>
          <a:ln w="9525">
            <a:noFill/>
            <a:miter lim="800000"/>
            <a:headEnd/>
            <a:tailEnd/>
          </a:ln>
        </p:spPr>
        <p:txBody>
          <a:bodyPr wrap="none">
            <a:spAutoFit/>
          </a:bodyPr>
          <a:lstStyle/>
          <a:p>
            <a:r>
              <a:rPr lang="de-DE" sz="1100" b="1" dirty="0" smtClean="0">
                <a:solidFill>
                  <a:srgbClr val="0000FF"/>
                </a:solidFill>
                <a:latin typeface="Calibri" pitchFamily="34" charset="0"/>
              </a:rPr>
              <a:t>19.6°C</a:t>
            </a:r>
            <a:endParaRPr lang="de-DE" sz="1100" b="1" dirty="0">
              <a:solidFill>
                <a:srgbClr val="0000FF"/>
              </a:solidFill>
              <a:latin typeface="Calibri" pitchFamily="34" charset="0"/>
            </a:endParaRPr>
          </a:p>
        </p:txBody>
      </p:sp>
      <p:sp>
        <p:nvSpPr>
          <p:cNvPr id="17" name="Textfeld 16"/>
          <p:cNvSpPr txBox="1"/>
          <p:nvPr/>
        </p:nvSpPr>
        <p:spPr>
          <a:xfrm>
            <a:off x="1979712" y="3356992"/>
            <a:ext cx="562655" cy="169277"/>
          </a:xfrm>
          <a:prstGeom prst="rect">
            <a:avLst/>
          </a:prstGeom>
          <a:solidFill>
            <a:schemeClr val="tx1"/>
          </a:solidFill>
        </p:spPr>
        <p:txBody>
          <a:bodyPr wrap="none" lIns="0" tIns="0" rIns="0" bIns="0">
            <a:spAutoFit/>
          </a:bodyPr>
          <a:lstStyle/>
          <a:p>
            <a:pPr>
              <a:defRPr/>
            </a:pPr>
            <a:r>
              <a:rPr lang="de-DE" sz="1100" b="1" dirty="0" smtClean="0">
                <a:solidFill>
                  <a:schemeClr val="bg1">
                    <a:lumMod val="95000"/>
                    <a:lumOff val="5000"/>
                  </a:schemeClr>
                </a:solidFill>
                <a:latin typeface="Calibri" pitchFamily="34" charset="0"/>
              </a:rPr>
              <a:t>24.3°C (?)</a:t>
            </a:r>
            <a:endParaRPr lang="de-DE" sz="1100" b="1" dirty="0">
              <a:solidFill>
                <a:schemeClr val="bg1">
                  <a:lumMod val="95000"/>
                  <a:lumOff val="5000"/>
                </a:schemeClr>
              </a:solidFill>
              <a:latin typeface="Calibri" pitchFamily="34" charset="0"/>
            </a:endParaRPr>
          </a:p>
        </p:txBody>
      </p:sp>
      <p:sp>
        <p:nvSpPr>
          <p:cNvPr id="18" name="Textfeld 17"/>
          <p:cNvSpPr txBox="1"/>
          <p:nvPr/>
        </p:nvSpPr>
        <p:spPr>
          <a:xfrm>
            <a:off x="6372200" y="3284984"/>
            <a:ext cx="543418" cy="169277"/>
          </a:xfrm>
          <a:prstGeom prst="rect">
            <a:avLst/>
          </a:prstGeom>
          <a:solidFill>
            <a:schemeClr val="tx1"/>
          </a:solidFill>
        </p:spPr>
        <p:txBody>
          <a:bodyPr wrap="none" lIns="0" tIns="0" rIns="0" bIns="0">
            <a:spAutoFit/>
          </a:bodyPr>
          <a:lstStyle/>
          <a:p>
            <a:pPr>
              <a:defRPr/>
            </a:pPr>
            <a:r>
              <a:rPr lang="de-DE" sz="1100" b="1" dirty="0" smtClean="0">
                <a:solidFill>
                  <a:schemeClr val="bg1">
                    <a:lumMod val="95000"/>
                    <a:lumOff val="5000"/>
                  </a:schemeClr>
                </a:solidFill>
                <a:latin typeface="Calibri" pitchFamily="34" charset="0"/>
              </a:rPr>
              <a:t>12.5°C </a:t>
            </a:r>
            <a:r>
              <a:rPr lang="de-DE" sz="1100" b="1" dirty="0">
                <a:solidFill>
                  <a:schemeClr val="bg1">
                    <a:lumMod val="95000"/>
                    <a:lumOff val="5000"/>
                  </a:schemeClr>
                </a:solidFill>
                <a:latin typeface="Calibri" pitchFamily="34" charset="0"/>
              </a:rPr>
              <a:t>(!)</a:t>
            </a:r>
          </a:p>
        </p:txBody>
      </p:sp>
      <p:sp>
        <p:nvSpPr>
          <p:cNvPr id="20" name="Textfeld 19"/>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
        <p:nvSpPr>
          <p:cNvPr id="21" name="Textfeld 20"/>
          <p:cNvSpPr txBox="1"/>
          <p:nvPr/>
        </p:nvSpPr>
        <p:spPr>
          <a:xfrm>
            <a:off x="2362840" y="3861048"/>
            <a:ext cx="336952" cy="261610"/>
          </a:xfrm>
          <a:prstGeom prst="rect">
            <a:avLst/>
          </a:prstGeom>
          <a:noFill/>
        </p:spPr>
        <p:txBody>
          <a:bodyPr wrap="none" rtlCol="0">
            <a:spAutoFit/>
          </a:bodyPr>
          <a:lstStyle/>
          <a:p>
            <a:r>
              <a:rPr lang="de-DE" sz="1100" b="1" dirty="0" smtClean="0">
                <a:solidFill>
                  <a:schemeClr val="bg1"/>
                </a:solidFill>
                <a:latin typeface="+mn-lt"/>
              </a:rPr>
              <a:t>(?)</a:t>
            </a:r>
            <a:endParaRPr lang="de-DE" sz="1100" b="1" dirty="0">
              <a:solidFill>
                <a:schemeClr val="bg1"/>
              </a:solidFill>
              <a:latin typeface="+mn-lt"/>
            </a:endParaRPr>
          </a:p>
        </p:txBody>
      </p:sp>
      <p:sp>
        <p:nvSpPr>
          <p:cNvPr id="22" name="Textfeld 21"/>
          <p:cNvSpPr txBox="1"/>
          <p:nvPr/>
        </p:nvSpPr>
        <p:spPr>
          <a:xfrm>
            <a:off x="6702556" y="3887470"/>
            <a:ext cx="317716" cy="261610"/>
          </a:xfrm>
          <a:prstGeom prst="rect">
            <a:avLst/>
          </a:prstGeom>
          <a:noFill/>
        </p:spPr>
        <p:txBody>
          <a:bodyPr wrap="none" rtlCol="0">
            <a:spAutoFit/>
          </a:bodyPr>
          <a:lstStyle/>
          <a:p>
            <a:r>
              <a:rPr lang="de-DE" sz="1100" b="1" dirty="0" smtClean="0">
                <a:solidFill>
                  <a:schemeClr val="bg1"/>
                </a:solidFill>
                <a:latin typeface="+mn-lt"/>
              </a:rPr>
              <a:t>(!)</a:t>
            </a:r>
            <a:endParaRPr lang="de-DE" sz="1100" b="1" dirty="0">
              <a:solidFill>
                <a:schemeClr val="bg1"/>
              </a:solidFill>
              <a:latin typeface="+mn-lt"/>
            </a:endParaRPr>
          </a:p>
        </p:txBody>
      </p:sp>
      <p:sp>
        <p:nvSpPr>
          <p:cNvPr id="23" name="Textfeld 22"/>
          <p:cNvSpPr txBox="1"/>
          <p:nvPr/>
        </p:nvSpPr>
        <p:spPr>
          <a:xfrm>
            <a:off x="1331640" y="4149080"/>
            <a:ext cx="460062" cy="138499"/>
          </a:xfrm>
          <a:prstGeom prst="rect">
            <a:avLst/>
          </a:prstGeom>
          <a:noFill/>
        </p:spPr>
        <p:txBody>
          <a:bodyPr wrap="none" lIns="0" tIns="0" rIns="0" bIns="0" rtlCol="0">
            <a:spAutoFit/>
          </a:bodyPr>
          <a:lstStyle/>
          <a:p>
            <a:r>
              <a:rPr lang="de-DE" sz="900" dirty="0" smtClean="0">
                <a:solidFill>
                  <a:schemeClr val="bg1">
                    <a:lumMod val="95000"/>
                    <a:lumOff val="5000"/>
                  </a:schemeClr>
                </a:solidFill>
                <a:latin typeface="+mn-lt"/>
              </a:rPr>
              <a:t>Hannover</a:t>
            </a:r>
            <a:endParaRPr lang="de-DE" sz="900" dirty="0">
              <a:solidFill>
                <a:schemeClr val="bg1">
                  <a:lumMod val="95000"/>
                  <a:lumOff val="5000"/>
                </a:schemeClr>
              </a:solidFill>
              <a:latin typeface="+mn-lt"/>
            </a:endParaRPr>
          </a:p>
        </p:txBody>
      </p:sp>
      <p:sp>
        <p:nvSpPr>
          <p:cNvPr id="24" name="Textfeld 23"/>
          <p:cNvSpPr txBox="1"/>
          <p:nvPr/>
        </p:nvSpPr>
        <p:spPr>
          <a:xfrm>
            <a:off x="3203848" y="4149080"/>
            <a:ext cx="275717" cy="138499"/>
          </a:xfrm>
          <a:prstGeom prst="rect">
            <a:avLst/>
          </a:prstGeom>
          <a:noFill/>
        </p:spPr>
        <p:txBody>
          <a:bodyPr wrap="none" lIns="0" tIns="0" rIns="0" bIns="0" rtlCol="0">
            <a:spAutoFit/>
          </a:bodyPr>
          <a:lstStyle/>
          <a:p>
            <a:r>
              <a:rPr lang="de-DE" sz="900" dirty="0" smtClean="0">
                <a:solidFill>
                  <a:schemeClr val="bg1">
                    <a:lumMod val="95000"/>
                    <a:lumOff val="5000"/>
                  </a:schemeClr>
                </a:solidFill>
                <a:latin typeface="+mn-lt"/>
              </a:rPr>
              <a:t>Berlin</a:t>
            </a:r>
            <a:endParaRPr lang="de-DE" sz="900" dirty="0">
              <a:solidFill>
                <a:schemeClr val="bg1">
                  <a:lumMod val="95000"/>
                  <a:lumOff val="5000"/>
                </a:schemeClr>
              </a:solidFill>
              <a:latin typeface="+mn-lt"/>
            </a:endParaRPr>
          </a:p>
        </p:txBody>
      </p:sp>
      <p:sp>
        <p:nvSpPr>
          <p:cNvPr id="25" name="Textfeld 24"/>
          <p:cNvSpPr txBox="1"/>
          <p:nvPr/>
        </p:nvSpPr>
        <p:spPr>
          <a:xfrm>
            <a:off x="7524328" y="4149080"/>
            <a:ext cx="275717" cy="138499"/>
          </a:xfrm>
          <a:prstGeom prst="rect">
            <a:avLst/>
          </a:prstGeom>
          <a:noFill/>
        </p:spPr>
        <p:txBody>
          <a:bodyPr wrap="none" lIns="0" tIns="0" rIns="0" bIns="0" rtlCol="0">
            <a:spAutoFit/>
          </a:bodyPr>
          <a:lstStyle/>
          <a:p>
            <a:r>
              <a:rPr lang="de-DE" sz="900" dirty="0" smtClean="0">
                <a:solidFill>
                  <a:schemeClr val="bg1">
                    <a:lumMod val="95000"/>
                    <a:lumOff val="5000"/>
                  </a:schemeClr>
                </a:solidFill>
                <a:latin typeface="+mn-lt"/>
              </a:rPr>
              <a:t>Berlin</a:t>
            </a:r>
            <a:endParaRPr lang="de-DE" sz="900" dirty="0">
              <a:solidFill>
                <a:schemeClr val="bg1">
                  <a:lumMod val="95000"/>
                  <a:lumOff val="5000"/>
                </a:schemeClr>
              </a:solidFill>
              <a:latin typeface="+mn-lt"/>
            </a:endParaRPr>
          </a:p>
        </p:txBody>
      </p:sp>
      <p:sp>
        <p:nvSpPr>
          <p:cNvPr id="26" name="Textfeld 25"/>
          <p:cNvSpPr txBox="1"/>
          <p:nvPr/>
        </p:nvSpPr>
        <p:spPr>
          <a:xfrm>
            <a:off x="5696114" y="4154597"/>
            <a:ext cx="460062" cy="138499"/>
          </a:xfrm>
          <a:prstGeom prst="rect">
            <a:avLst/>
          </a:prstGeom>
          <a:noFill/>
        </p:spPr>
        <p:txBody>
          <a:bodyPr wrap="none" lIns="0" tIns="0" rIns="0" bIns="0" rtlCol="0">
            <a:spAutoFit/>
          </a:bodyPr>
          <a:lstStyle/>
          <a:p>
            <a:r>
              <a:rPr lang="de-DE" sz="900" dirty="0" smtClean="0">
                <a:solidFill>
                  <a:schemeClr val="bg1">
                    <a:lumMod val="95000"/>
                    <a:lumOff val="5000"/>
                  </a:schemeClr>
                </a:solidFill>
                <a:latin typeface="+mn-lt"/>
              </a:rPr>
              <a:t>Hannover</a:t>
            </a:r>
            <a:endParaRPr lang="de-DE" sz="900" dirty="0">
              <a:solidFill>
                <a:schemeClr val="bg1">
                  <a:lumMod val="95000"/>
                  <a:lumOff val="5000"/>
                </a:schemeClr>
              </a:solidFill>
              <a:latin typeface="+mn-lt"/>
            </a:endParaRPr>
          </a:p>
        </p:txBody>
      </p:sp>
      <p:sp>
        <p:nvSpPr>
          <p:cNvPr id="29" name="Rechteck 28"/>
          <p:cNvSpPr/>
          <p:nvPr/>
        </p:nvSpPr>
        <p:spPr>
          <a:xfrm>
            <a:off x="435600" y="5733256"/>
            <a:ext cx="1584176" cy="216024"/>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err="1" smtClean="0"/>
              <a:t>Forecast</a:t>
            </a:r>
            <a:r>
              <a:rPr lang="de-DE" sz="1100" dirty="0" smtClean="0"/>
              <a:t> </a:t>
            </a:r>
            <a:r>
              <a:rPr lang="de-DE" sz="1100" dirty="0" err="1" smtClean="0"/>
              <a:t>Example</a:t>
            </a:r>
            <a:endParaRPr lang="de-DE" sz="1100" dirty="0"/>
          </a:p>
        </p:txBody>
      </p:sp>
      <p:sp>
        <p:nvSpPr>
          <p:cNvPr id="30" name="Rechteck 29"/>
          <p:cNvSpPr/>
          <p:nvPr/>
        </p:nvSpPr>
        <p:spPr>
          <a:xfrm>
            <a:off x="4788024" y="5733256"/>
            <a:ext cx="1584176" cy="216024"/>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err="1" smtClean="0"/>
              <a:t>Forecast</a:t>
            </a:r>
            <a:r>
              <a:rPr lang="de-DE" sz="1100" dirty="0" smtClean="0"/>
              <a:t> </a:t>
            </a:r>
            <a:r>
              <a:rPr lang="de-DE" sz="1100" dirty="0" err="1" smtClean="0"/>
              <a:t>Example</a:t>
            </a:r>
            <a:endParaRPr lang="de-DE" sz="11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8372"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15600" y="1404000"/>
            <a:ext cx="7916400" cy="4811178"/>
          </a:xfrm>
          <a:prstGeom prst="rect">
            <a:avLst/>
          </a:prstGeom>
          <a:noFill/>
          <a:ln w="9525">
            <a:noFill/>
            <a:miter lim="800000"/>
            <a:headEnd/>
            <a:tailEnd/>
          </a:ln>
        </p:spPr>
      </p:pic>
      <p:sp>
        <p:nvSpPr>
          <p:cNvPr id="12" name="Textfeld 11"/>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59394"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59396"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pic>
        <p:nvPicPr>
          <p:cNvPr id="59398" name="Picture 1"/>
          <p:cNvPicPr>
            <a:picLocks noChangeAspect="1" noChangeArrowheads="1"/>
          </p:cNvPicPr>
          <p:nvPr/>
        </p:nvPicPr>
        <p:blipFill>
          <a:blip r:embed="rId4" cstate="print"/>
          <a:srcRect/>
          <a:stretch>
            <a:fillRect/>
          </a:stretch>
        </p:blipFill>
        <p:spPr bwMode="auto">
          <a:xfrm>
            <a:off x="615600" y="1404000"/>
            <a:ext cx="7916400" cy="4628195"/>
          </a:xfrm>
          <a:prstGeom prst="rect">
            <a:avLst/>
          </a:prstGeom>
          <a:noFill/>
          <a:ln w="9525">
            <a:noFill/>
            <a:miter lim="800000"/>
            <a:headEnd/>
            <a:tailEnd/>
          </a:ln>
        </p:spPr>
      </p:pic>
      <p:sp>
        <p:nvSpPr>
          <p:cNvPr id="11" name="Textfeld 10"/>
          <p:cNvSpPr txBox="1"/>
          <p:nvPr/>
        </p:nvSpPr>
        <p:spPr>
          <a:xfrm>
            <a:off x="163740" y="6444044"/>
            <a:ext cx="5834354"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4.3 | n-dimensional Examples: Forecasting examples for Alpine </a:t>
            </a:r>
            <a:r>
              <a:rPr lang="en-US" altLang="de-DE" sz="1400" dirty="0" err="1" smtClean="0">
                <a:solidFill>
                  <a:schemeClr val="bg1">
                    <a:lumMod val="95000"/>
                    <a:lumOff val="5000"/>
                  </a:schemeClr>
                </a:solidFill>
                <a:latin typeface="+mj-lt"/>
                <a:cs typeface="Arial" charset="0"/>
              </a:rPr>
              <a:t>Seefeld</a:t>
            </a:r>
            <a:r>
              <a:rPr lang="en-US" altLang="de-DE" sz="1400" dirty="0" smtClean="0">
                <a:solidFill>
                  <a:schemeClr val="bg1">
                    <a:lumMod val="95000"/>
                    <a:lumOff val="5000"/>
                  </a:schemeClr>
                </a:solidFill>
                <a:latin typeface="+mj-lt"/>
                <a:cs typeface="Arial" charset="0"/>
              </a:rPr>
              <a:t> region</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8" name="Textfeld 6"/>
          <p:cNvSpPr txBox="1">
            <a:spLocks noChangeArrowheads="1"/>
          </p:cNvSpPr>
          <p:nvPr/>
        </p:nvSpPr>
        <p:spPr bwMode="auto">
          <a:xfrm>
            <a:off x="504056" y="1988840"/>
            <a:ext cx="8028384" cy="3847207"/>
          </a:xfrm>
          <a:prstGeom prst="rect">
            <a:avLst/>
          </a:prstGeom>
          <a:noFill/>
          <a:ln w="9525">
            <a:noFill/>
            <a:miter lim="800000"/>
            <a:headEnd/>
            <a:tailEnd/>
          </a:ln>
        </p:spPr>
        <p:txBody>
          <a:bodyPr wrap="square">
            <a:spAutoFit/>
          </a:bodyPr>
          <a:lstStyle/>
          <a:p>
            <a:r>
              <a:rPr lang="en-US" sz="2400" b="1" u="sng" dirty="0" smtClean="0">
                <a:solidFill>
                  <a:srgbClr val="FF0000"/>
                </a:solidFill>
                <a:latin typeface="Arial" pitchFamily="34" charset="0"/>
                <a:cs typeface="Arial" pitchFamily="34" charset="0"/>
              </a:rPr>
              <a:t>5.) Verification</a:t>
            </a:r>
          </a:p>
          <a:p>
            <a:endParaRPr lang="en-US" sz="2000" b="1"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Verification based on </a:t>
            </a:r>
            <a:r>
              <a:rPr lang="en-US" sz="2000" b="1" dirty="0" err="1" smtClean="0">
                <a:solidFill>
                  <a:schemeClr val="bg1"/>
                </a:solidFill>
                <a:latin typeface="Arial" pitchFamily="34" charset="0"/>
                <a:cs typeface="Arial" pitchFamily="34" charset="0"/>
              </a:rPr>
              <a:t>Kalman</a:t>
            </a:r>
            <a:r>
              <a:rPr lang="en-US" sz="2000" b="1" dirty="0" smtClean="0">
                <a:solidFill>
                  <a:schemeClr val="bg1"/>
                </a:solidFill>
                <a:latin typeface="Arial" pitchFamily="34" charset="0"/>
                <a:cs typeface="Arial" pitchFamily="34" charset="0"/>
              </a:rPr>
              <a:t>-Filter Interpolation from 1994:</a:t>
            </a:r>
          </a:p>
          <a:p>
            <a:r>
              <a:rPr lang="en-US" sz="2000" b="1" dirty="0" smtClean="0">
                <a:solidFill>
                  <a:schemeClr val="bg1"/>
                </a:solidFill>
                <a:latin typeface="Arial" pitchFamily="34" charset="0"/>
                <a:cs typeface="Arial" pitchFamily="34" charset="0"/>
              </a:rPr>
              <a:t/>
            </a:r>
            <a:br>
              <a:rPr lang="en-US"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Basis of Verification: RV(</a:t>
            </a:r>
            <a:r>
              <a:rPr lang="en-US" sz="2000" b="1" dirty="0" err="1" smtClean="0">
                <a:solidFill>
                  <a:schemeClr val="bg1"/>
                </a:solidFill>
                <a:latin typeface="Arial" pitchFamily="34" charset="0"/>
                <a:cs typeface="Arial" pitchFamily="34" charset="0"/>
              </a:rPr>
              <a:t>Kal,MOS</a:t>
            </a:r>
            <a:r>
              <a:rPr lang="en-US" sz="2000" b="1" dirty="0" smtClean="0">
                <a:solidFill>
                  <a:schemeClr val="bg1"/>
                </a:solidFill>
                <a:latin typeface="Arial" pitchFamily="34" charset="0"/>
                <a:cs typeface="Arial" pitchFamily="34" charset="0"/>
              </a:rPr>
              <a:t>) is set to 100%</a:t>
            </a:r>
          </a:p>
          <a:p>
            <a:endParaRPr lang="en-US" sz="2000" b="1"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Out of these 100% remain in Germany after interpolation:</a:t>
            </a:r>
          </a:p>
          <a:p>
            <a:endParaRPr lang="en-US" sz="2000" b="1"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90-100% for Temperatures, cloud cover</a:t>
            </a:r>
          </a:p>
          <a:p>
            <a:r>
              <a:rPr lang="en-US" sz="2000" b="1" dirty="0" smtClean="0">
                <a:solidFill>
                  <a:schemeClr val="bg1"/>
                </a:solidFill>
                <a:latin typeface="Arial" pitchFamily="34" charset="0"/>
                <a:cs typeface="Arial" pitchFamily="34" charset="0"/>
              </a:rPr>
              <a:t>50% for wind.</a:t>
            </a:r>
            <a:br>
              <a:rPr lang="en-US" sz="2000" b="1" dirty="0" smtClean="0">
                <a:solidFill>
                  <a:schemeClr val="bg1"/>
                </a:solidFill>
                <a:latin typeface="Arial" pitchFamily="34" charset="0"/>
                <a:cs typeface="Arial" pitchFamily="34" charset="0"/>
              </a:rPr>
            </a:br>
            <a:endParaRPr lang="en-US" altLang="de-DE" sz="2000" b="1" u="sng" dirty="0" smtClean="0">
              <a:solidFill>
                <a:schemeClr val="bg1"/>
              </a:solidFill>
              <a:latin typeface="Arial" pitchFamily="34" charset="0"/>
              <a:cs typeface="Arial" pitchFamily="34" charset="0"/>
            </a:endParaRPr>
          </a:p>
          <a:p>
            <a:endParaRPr lang="en-US" altLang="de-DE" sz="2000" b="1" dirty="0" smtClean="0">
              <a:solidFill>
                <a:schemeClr val="bg1"/>
              </a:solidFill>
              <a:latin typeface="Arial" pitchFamily="34" charset="0"/>
              <a:cs typeface="Arial" pitchFamily="34" charset="0"/>
            </a:endParaRPr>
          </a:p>
        </p:txBody>
      </p:sp>
      <p:sp>
        <p:nvSpPr>
          <p:cNvPr id="9" name="Textfeld 8"/>
          <p:cNvSpPr txBox="1"/>
          <p:nvPr/>
        </p:nvSpPr>
        <p:spPr>
          <a:xfrm>
            <a:off x="163740" y="6444044"/>
            <a:ext cx="1313949"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5 | Verification </a:t>
            </a:r>
            <a:endParaRPr lang="en-US" sz="1400" dirty="0">
              <a:solidFill>
                <a:schemeClr val="bg1">
                  <a:lumMod val="95000"/>
                  <a:lumOff val="5000"/>
                </a:schemeClr>
              </a:solidFill>
              <a:latin typeface="+mj-lt"/>
            </a:endParaRPr>
          </a:p>
        </p:txBody>
      </p:sp>
    </p:spTree>
    <p:extLst>
      <p:ext uri="{BB962C8B-B14F-4D97-AF65-F5344CB8AC3E}">
        <p14:creationId xmlns:p14="http://schemas.microsoft.com/office/powerpoint/2010/main" val="7773186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042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60421" name="Textfeld 6"/>
          <p:cNvSpPr txBox="1">
            <a:spLocks noChangeArrowheads="1"/>
          </p:cNvSpPr>
          <p:nvPr/>
        </p:nvSpPr>
        <p:spPr bwMode="auto">
          <a:xfrm>
            <a:off x="323528" y="1568981"/>
            <a:ext cx="8568952" cy="4524315"/>
          </a:xfrm>
          <a:prstGeom prst="rect">
            <a:avLst/>
          </a:prstGeom>
          <a:noFill/>
          <a:ln w="9525">
            <a:noFill/>
            <a:miter lim="800000"/>
            <a:headEnd/>
            <a:tailEnd/>
          </a:ln>
        </p:spPr>
        <p:txBody>
          <a:bodyPr wrap="square">
            <a:spAutoFit/>
          </a:bodyPr>
          <a:lstStyle/>
          <a:p>
            <a:r>
              <a:rPr lang="en-US" altLang="de-DE" sz="2400" b="1" u="sng" dirty="0" smtClean="0">
                <a:solidFill>
                  <a:srgbClr val="FF0000"/>
                </a:solidFill>
                <a:cs typeface="Arial" charset="0"/>
              </a:rPr>
              <a:t>6. Summary and Outlook</a:t>
            </a:r>
          </a:p>
          <a:p>
            <a:endParaRPr lang="en-US" altLang="de-DE" sz="2400" dirty="0" smtClean="0">
              <a:solidFill>
                <a:schemeClr val="bg1"/>
              </a:solidFill>
              <a:latin typeface="Calibri" pitchFamily="34" charset="0"/>
            </a:endParaRPr>
          </a:p>
          <a:p>
            <a:r>
              <a:rPr lang="en-US" altLang="de-DE" sz="2000" b="1" dirty="0" smtClean="0">
                <a:solidFill>
                  <a:schemeClr val="bg1"/>
                </a:solidFill>
                <a:cs typeface="Arial" charset="0"/>
              </a:rPr>
              <a:t>Systematical verifications of the new coefficient interpolation</a:t>
            </a:r>
            <a:br>
              <a:rPr lang="en-US" altLang="de-DE" sz="2000" b="1" dirty="0" smtClean="0">
                <a:solidFill>
                  <a:schemeClr val="bg1"/>
                </a:solidFill>
                <a:cs typeface="Arial" charset="0"/>
              </a:rPr>
            </a:br>
            <a:r>
              <a:rPr lang="en-US" altLang="de-DE" sz="2000" b="1" dirty="0" smtClean="0">
                <a:solidFill>
                  <a:schemeClr val="bg1"/>
                </a:solidFill>
                <a:cs typeface="Arial" charset="0"/>
              </a:rPr>
              <a:t>procedure are not present yet but good experiences of</a:t>
            </a:r>
          </a:p>
          <a:p>
            <a:endParaRPr lang="en-US" altLang="de-DE" sz="2000" b="1" dirty="0" smtClean="0">
              <a:solidFill>
                <a:schemeClr val="bg1"/>
              </a:solidFill>
              <a:cs typeface="Arial" charset="0"/>
            </a:endParaRPr>
          </a:p>
          <a:p>
            <a:pPr>
              <a:buFontTx/>
              <a:buChar char="-"/>
            </a:pPr>
            <a:r>
              <a:rPr lang="en-US" altLang="de-DE" sz="2000" b="1" dirty="0" smtClean="0">
                <a:solidFill>
                  <a:schemeClr val="bg1"/>
                </a:solidFill>
                <a:cs typeface="Arial" charset="0"/>
              </a:rPr>
              <a:t> DWD:</a:t>
            </a:r>
            <a:br>
              <a:rPr lang="en-US" altLang="de-DE" sz="2000" b="1" dirty="0" smtClean="0">
                <a:solidFill>
                  <a:schemeClr val="bg1"/>
                </a:solidFill>
                <a:cs typeface="Arial" charset="0"/>
              </a:rPr>
            </a:br>
            <a:r>
              <a:rPr lang="en-US" altLang="de-DE" sz="2000" b="1" dirty="0" smtClean="0">
                <a:solidFill>
                  <a:schemeClr val="bg1"/>
                </a:solidFill>
                <a:cs typeface="Arial" charset="0"/>
                <a:sym typeface="Wingdings" pitchFamily="2" charset="2"/>
              </a:rPr>
              <a:t></a:t>
            </a:r>
            <a:r>
              <a:rPr lang="en-US" altLang="de-DE" sz="2000" b="1" dirty="0" smtClean="0">
                <a:solidFill>
                  <a:schemeClr val="bg1"/>
                </a:solidFill>
                <a:cs typeface="Arial" charset="0"/>
              </a:rPr>
              <a:t> for 20 years with the old, verified interpolation scheme</a:t>
            </a:r>
            <a:br>
              <a:rPr lang="en-US" altLang="de-DE" sz="2000" b="1" dirty="0" smtClean="0">
                <a:solidFill>
                  <a:schemeClr val="bg1"/>
                </a:solidFill>
                <a:cs typeface="Arial" charset="0"/>
              </a:rPr>
            </a:br>
            <a:r>
              <a:rPr lang="en-US" altLang="de-DE" sz="2000" b="1" dirty="0" smtClean="0">
                <a:solidFill>
                  <a:schemeClr val="bg1"/>
                </a:solidFill>
                <a:cs typeface="Arial" charset="0"/>
                <a:sym typeface="Wingdings" pitchFamily="2" charset="2"/>
              </a:rPr>
              <a:t></a:t>
            </a:r>
            <a:r>
              <a:rPr lang="en-US" altLang="de-DE" sz="2000" b="1" dirty="0" smtClean="0">
                <a:solidFill>
                  <a:schemeClr val="bg1"/>
                </a:solidFill>
                <a:cs typeface="Arial" charset="0"/>
              </a:rPr>
              <a:t> ordered the new scheme. Implementation in winter 2015</a:t>
            </a:r>
            <a:br>
              <a:rPr lang="en-US" altLang="de-DE" sz="2000" b="1" dirty="0" smtClean="0">
                <a:solidFill>
                  <a:schemeClr val="bg1"/>
                </a:solidFill>
                <a:cs typeface="Arial" charset="0"/>
              </a:rPr>
            </a:br>
            <a:endParaRPr lang="en-US" altLang="de-DE" sz="2000" b="1" dirty="0" smtClean="0">
              <a:solidFill>
                <a:schemeClr val="bg1"/>
              </a:solidFill>
              <a:cs typeface="Arial" charset="0"/>
            </a:endParaRPr>
          </a:p>
          <a:p>
            <a:r>
              <a:rPr lang="en-US" altLang="de-DE" sz="2000" b="1" dirty="0" smtClean="0">
                <a:solidFill>
                  <a:schemeClr val="bg1"/>
                </a:solidFill>
                <a:cs typeface="Arial" charset="0"/>
              </a:rPr>
              <a:t>- Customers in Switzerland who like these forecasts for</a:t>
            </a:r>
            <a:br>
              <a:rPr lang="en-US" altLang="de-DE" sz="2000" b="1" dirty="0" smtClean="0">
                <a:solidFill>
                  <a:schemeClr val="bg1"/>
                </a:solidFill>
                <a:cs typeface="Arial" charset="0"/>
              </a:rPr>
            </a:br>
            <a:r>
              <a:rPr lang="en-US" altLang="de-DE" sz="2000" b="1" dirty="0" smtClean="0">
                <a:solidFill>
                  <a:schemeClr val="bg1"/>
                </a:solidFill>
                <a:cs typeface="Arial" charset="0"/>
              </a:rPr>
              <a:t>  30.000 places based on 200 observing stations.</a:t>
            </a:r>
            <a:br>
              <a:rPr lang="en-US" altLang="de-DE" sz="2000" b="1" dirty="0" smtClean="0">
                <a:solidFill>
                  <a:schemeClr val="bg1"/>
                </a:solidFill>
                <a:cs typeface="Arial" charset="0"/>
              </a:rPr>
            </a:br>
            <a:r>
              <a:rPr lang="en-US" altLang="de-DE" sz="2000" b="1" dirty="0" smtClean="0">
                <a:solidFill>
                  <a:schemeClr val="bg1"/>
                </a:solidFill>
                <a:cs typeface="Arial" charset="0"/>
              </a:rPr>
              <a:t/>
            </a:r>
            <a:br>
              <a:rPr lang="en-US" altLang="de-DE" sz="2000" b="1" dirty="0" smtClean="0">
                <a:solidFill>
                  <a:schemeClr val="bg1"/>
                </a:solidFill>
                <a:cs typeface="Arial" charset="0"/>
              </a:rPr>
            </a:br>
            <a:r>
              <a:rPr lang="en-US" altLang="de-DE" sz="2000" b="1" dirty="0" smtClean="0">
                <a:solidFill>
                  <a:schemeClr val="bg1"/>
                </a:solidFill>
                <a:cs typeface="Arial" charset="0"/>
              </a:rPr>
              <a:t>- German Defense Forces: Worldwide Auto-TAF grid-application.</a:t>
            </a:r>
          </a:p>
          <a:p>
            <a:endParaRPr lang="en-US" altLang="de-DE" sz="2000" b="1" dirty="0">
              <a:solidFill>
                <a:schemeClr val="bg1"/>
              </a:solidFill>
              <a:cs typeface="Arial" charset="0"/>
            </a:endParaRPr>
          </a:p>
        </p:txBody>
      </p:sp>
      <p:sp>
        <p:nvSpPr>
          <p:cNvPr id="8" name="Textfeld 7"/>
          <p:cNvSpPr txBox="1"/>
          <p:nvPr/>
        </p:nvSpPr>
        <p:spPr>
          <a:xfrm>
            <a:off x="163740" y="6444044"/>
            <a:ext cx="207550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6 | Summary and Outlook</a:t>
            </a:r>
            <a:endParaRPr lang="en-US" sz="1400" dirty="0">
              <a:solidFill>
                <a:schemeClr val="bg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0420"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8" name="Textfeld 7"/>
          <p:cNvSpPr txBox="1"/>
          <p:nvPr/>
        </p:nvSpPr>
        <p:spPr>
          <a:xfrm>
            <a:off x="163740" y="6444044"/>
            <a:ext cx="2075505"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6 | Summary and Outlook</a:t>
            </a:r>
            <a:endParaRPr lang="en-US" sz="1400" dirty="0">
              <a:solidFill>
                <a:schemeClr val="bg1">
                  <a:lumMod val="95000"/>
                  <a:lumOff val="5000"/>
                </a:schemeClr>
              </a:solidFill>
              <a:latin typeface="+mj-lt"/>
            </a:endParaRPr>
          </a:p>
        </p:txBody>
      </p:sp>
      <p:sp>
        <p:nvSpPr>
          <p:cNvPr id="9" name="Rechteckige Legende 8"/>
          <p:cNvSpPr/>
          <p:nvPr/>
        </p:nvSpPr>
        <p:spPr>
          <a:xfrm>
            <a:off x="611560" y="1628800"/>
            <a:ext cx="7848872" cy="4104456"/>
          </a:xfrm>
          <a:prstGeom prst="wedgeRectCallout">
            <a:avLst>
              <a:gd name="adj1" fmla="val -21305"/>
              <a:gd name="adj2" fmla="val 56342"/>
            </a:avLst>
          </a:prstGeom>
          <a:solidFill>
            <a:schemeClr val="tx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tIns="540000" rIns="468000" bIns="540000" rtlCol="0" anchor="ctr"/>
          <a:lstStyle/>
          <a:p>
            <a:pPr algn="just"/>
            <a:r>
              <a:rPr lang="en-US" sz="1600" dirty="0" smtClean="0">
                <a:solidFill>
                  <a:schemeClr val="bg1">
                    <a:lumMod val="95000"/>
                    <a:lumOff val="5000"/>
                  </a:schemeClr>
                </a:solidFill>
                <a:latin typeface="Arial" pitchFamily="34" charset="0"/>
                <a:cs typeface="Arial" pitchFamily="34" charset="0"/>
              </a:rPr>
              <a:t>“As you know, I prefer using observations as </a:t>
            </a:r>
            <a:r>
              <a:rPr lang="en-US" sz="1600" dirty="0" err="1" smtClean="0">
                <a:solidFill>
                  <a:schemeClr val="bg1">
                    <a:lumMod val="95000"/>
                    <a:lumOff val="5000"/>
                  </a:schemeClr>
                </a:solidFill>
                <a:latin typeface="Arial" pitchFamily="34" charset="0"/>
                <a:cs typeface="Arial" pitchFamily="34" charset="0"/>
              </a:rPr>
              <a:t>predictands</a:t>
            </a:r>
            <a:r>
              <a:rPr lang="en-US" sz="1600" dirty="0" smtClean="0">
                <a:solidFill>
                  <a:schemeClr val="bg1">
                    <a:lumMod val="95000"/>
                    <a:lumOff val="5000"/>
                  </a:schemeClr>
                </a:solidFill>
                <a:latin typeface="Arial" pitchFamily="34" charset="0"/>
                <a:cs typeface="Arial" pitchFamily="34" charset="0"/>
              </a:rPr>
              <a:t>, even though they are available at a limited number of points. When the analysis of observations is developed to the point that auxiliary data (such as satellite and radar) are used and it can be shown by rigorous tests that the areas between the observations of the elements being analyzed are close to what an observation would have produced, then such analyses could be used as </a:t>
            </a:r>
            <a:r>
              <a:rPr lang="en-US" sz="1600" dirty="0" err="1" smtClean="0">
                <a:solidFill>
                  <a:schemeClr val="bg1">
                    <a:lumMod val="95000"/>
                    <a:lumOff val="5000"/>
                  </a:schemeClr>
                </a:solidFill>
                <a:latin typeface="Arial" pitchFamily="34" charset="0"/>
                <a:cs typeface="Arial" pitchFamily="34" charset="0"/>
              </a:rPr>
              <a:t>predictand</a:t>
            </a:r>
            <a:r>
              <a:rPr lang="en-US" sz="1600" dirty="0" smtClean="0">
                <a:solidFill>
                  <a:schemeClr val="bg1">
                    <a:lumMod val="95000"/>
                    <a:lumOff val="5000"/>
                  </a:schemeClr>
                </a:solidFill>
                <a:latin typeface="Arial" pitchFamily="34" charset="0"/>
                <a:cs typeface="Arial" pitchFamily="34" charset="0"/>
              </a:rPr>
              <a:t> data. However, until auxiliary data are used effectively, I can see no advantage to analyzing the </a:t>
            </a:r>
            <a:r>
              <a:rPr lang="en-US" sz="1600" dirty="0" err="1" smtClean="0">
                <a:solidFill>
                  <a:schemeClr val="bg1">
                    <a:lumMod val="95000"/>
                    <a:lumOff val="5000"/>
                  </a:schemeClr>
                </a:solidFill>
                <a:latin typeface="Arial" pitchFamily="34" charset="0"/>
                <a:cs typeface="Arial" pitchFamily="34" charset="0"/>
              </a:rPr>
              <a:t>obs</a:t>
            </a:r>
            <a:r>
              <a:rPr lang="en-US" sz="1600" dirty="0" smtClean="0">
                <a:solidFill>
                  <a:schemeClr val="bg1">
                    <a:lumMod val="95000"/>
                    <a:lumOff val="5000"/>
                  </a:schemeClr>
                </a:solidFill>
                <a:latin typeface="Arial" pitchFamily="34" charset="0"/>
                <a:cs typeface="Arial" pitchFamily="34" charset="0"/>
              </a:rPr>
              <a:t> and using the analysis as </a:t>
            </a:r>
            <a:r>
              <a:rPr lang="en-US" sz="1600" dirty="0" err="1" smtClean="0">
                <a:solidFill>
                  <a:schemeClr val="bg1">
                    <a:lumMod val="95000"/>
                    <a:lumOff val="5000"/>
                  </a:schemeClr>
                </a:solidFill>
                <a:latin typeface="Arial" pitchFamily="34" charset="0"/>
                <a:cs typeface="Arial" pitchFamily="34" charset="0"/>
              </a:rPr>
              <a:t>predictand</a:t>
            </a:r>
            <a:r>
              <a:rPr lang="en-US" sz="1600" dirty="0" smtClean="0">
                <a:solidFill>
                  <a:schemeClr val="bg1">
                    <a:lumMod val="95000"/>
                    <a:lumOff val="5000"/>
                  </a:schemeClr>
                </a:solidFill>
                <a:latin typeface="Arial" pitchFamily="34" charset="0"/>
                <a:cs typeface="Arial" pitchFamily="34" charset="0"/>
              </a:rPr>
              <a:t> data. It just shifts the burden of analysis to a different place in the process. I am afraid, that because of the NCEP NWP interests, which favor using analyses as </a:t>
            </a:r>
            <a:r>
              <a:rPr lang="en-US" sz="1600" dirty="0" err="1" smtClean="0">
                <a:solidFill>
                  <a:schemeClr val="bg1">
                    <a:lumMod val="95000"/>
                    <a:lumOff val="5000"/>
                  </a:schemeClr>
                </a:solidFill>
                <a:latin typeface="Arial" pitchFamily="34" charset="0"/>
                <a:cs typeface="Arial" pitchFamily="34" charset="0"/>
              </a:rPr>
              <a:t>predictand</a:t>
            </a:r>
            <a:r>
              <a:rPr lang="en-US" sz="1600" dirty="0" smtClean="0">
                <a:solidFill>
                  <a:schemeClr val="bg1">
                    <a:lumMod val="95000"/>
                    <a:lumOff val="5000"/>
                  </a:schemeClr>
                </a:solidFill>
                <a:latin typeface="Arial" pitchFamily="34" charset="0"/>
                <a:cs typeface="Arial" pitchFamily="34" charset="0"/>
              </a:rPr>
              <a:t> data, MOS will become an attempt to produce forecasts of imperfect analyses. One should remember that not only grids are important, but values at specific locations.”</a:t>
            </a:r>
          </a:p>
          <a:p>
            <a:pPr algn="just"/>
            <a:endParaRPr lang="en-US" sz="1600" dirty="0" smtClean="0">
              <a:solidFill>
                <a:schemeClr val="bg1">
                  <a:lumMod val="95000"/>
                  <a:lumOff val="5000"/>
                </a:schemeClr>
              </a:solidFill>
              <a:latin typeface="Arial" pitchFamily="34" charset="0"/>
              <a:cs typeface="Arial" pitchFamily="34" charset="0"/>
            </a:endParaRPr>
          </a:p>
          <a:p>
            <a:pPr algn="just"/>
            <a:r>
              <a:rPr lang="en-US" sz="1600" dirty="0" smtClean="0">
                <a:solidFill>
                  <a:schemeClr val="bg2">
                    <a:lumMod val="75000"/>
                  </a:schemeClr>
                </a:solidFill>
                <a:latin typeface="Arial" pitchFamily="34" charset="0"/>
                <a:cs typeface="Arial" pitchFamily="34" charset="0"/>
              </a:rPr>
              <a:t>(</a:t>
            </a:r>
            <a:r>
              <a:rPr lang="en-US" sz="1600" i="1" dirty="0" smtClean="0">
                <a:solidFill>
                  <a:schemeClr val="bg2">
                    <a:lumMod val="75000"/>
                  </a:schemeClr>
                </a:solidFill>
                <a:latin typeface="Arial" pitchFamily="34" charset="0"/>
                <a:cs typeface="Arial" pitchFamily="34" charset="0"/>
              </a:rPr>
              <a:t>Bob </a:t>
            </a:r>
            <a:r>
              <a:rPr lang="en-US" sz="1600" i="1" dirty="0" err="1" smtClean="0">
                <a:solidFill>
                  <a:schemeClr val="bg2">
                    <a:lumMod val="75000"/>
                  </a:schemeClr>
                </a:solidFill>
                <a:latin typeface="Arial" pitchFamily="34" charset="0"/>
                <a:cs typeface="Arial" pitchFamily="34" charset="0"/>
              </a:rPr>
              <a:t>Glahn</a:t>
            </a:r>
            <a:r>
              <a:rPr lang="en-US" sz="1600" i="1" dirty="0" smtClean="0">
                <a:solidFill>
                  <a:schemeClr val="bg2">
                    <a:lumMod val="75000"/>
                  </a:schemeClr>
                </a:solidFill>
                <a:latin typeface="Arial" pitchFamily="34" charset="0"/>
                <a:cs typeface="Arial" pitchFamily="34" charset="0"/>
              </a:rPr>
              <a:t>, E-Mail 18Oct14</a:t>
            </a:r>
            <a:r>
              <a:rPr lang="en-US" sz="1600" dirty="0" smtClean="0">
                <a:solidFill>
                  <a:schemeClr val="bg2">
                    <a:lumMod val="75000"/>
                  </a:schemeClr>
                </a:solidFill>
                <a:latin typeface="Arial" pitchFamily="34" charset="0"/>
                <a:cs typeface="Arial" pitchFamily="34" charset="0"/>
              </a:rPr>
              <a:t>)</a:t>
            </a:r>
            <a:endParaRPr lang="de-DE" sz="1600" dirty="0">
              <a:solidFill>
                <a:schemeClr val="bg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61444"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10" name="Rechteck 9"/>
          <p:cNvSpPr/>
          <p:nvPr/>
        </p:nvSpPr>
        <p:spPr>
          <a:xfrm>
            <a:off x="0" y="2132856"/>
            <a:ext cx="9144000" cy="864096"/>
          </a:xfrm>
          <a:prstGeom prst="rect">
            <a:avLst/>
          </a:prstGeom>
          <a:solidFill>
            <a:srgbClr val="E8B7B7">
              <a:lumMod val="50000"/>
              <a:alpha val="58000"/>
            </a:srgbClr>
          </a:solidFill>
          <a:ln w="9525" cap="flat" cmpd="sng" algn="ctr">
            <a:solidFill>
              <a:srgbClr val="E8B7B7">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Thank you for your attention</a:t>
            </a:r>
            <a:endParaRPr kumimoji="0" lang="en-US" sz="28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16" name="Textfeld 15"/>
          <p:cNvSpPr txBox="1"/>
          <p:nvPr/>
        </p:nvSpPr>
        <p:spPr>
          <a:xfrm>
            <a:off x="2411760" y="3574757"/>
            <a:ext cx="3096343" cy="646331"/>
          </a:xfrm>
          <a:prstGeom prst="rect">
            <a:avLst/>
          </a:prstGeom>
          <a:noFill/>
        </p:spPr>
        <p:txBody>
          <a:bodyPr wrap="square" rtlCol="0">
            <a:spAutoFit/>
          </a:bodyPr>
          <a:lstStyle/>
          <a:p>
            <a:r>
              <a:rPr lang="en-US" dirty="0" smtClean="0">
                <a:solidFill>
                  <a:schemeClr val="bg1"/>
                </a:solidFill>
                <a:latin typeface="Calibri" pitchFamily="34" charset="0"/>
              </a:rPr>
              <a:t>We welcome your questions, suggestions, comments!</a:t>
            </a:r>
            <a:endParaRPr lang="de-DE" dirty="0">
              <a:solidFill>
                <a:schemeClr val="bg1"/>
              </a:solidFill>
              <a:latin typeface="Calibri" pitchFamily="34" charset="0"/>
              <a:ea typeface="Open Sans" pitchFamily="34" charset="0"/>
              <a:cs typeface="Open Sans" pitchFamily="34" charset="0"/>
            </a:endParaRPr>
          </a:p>
        </p:txBody>
      </p:sp>
      <p:sp>
        <p:nvSpPr>
          <p:cNvPr id="18" name="Textfeld 17"/>
          <p:cNvSpPr txBox="1"/>
          <p:nvPr/>
        </p:nvSpPr>
        <p:spPr>
          <a:xfrm>
            <a:off x="2777690" y="4776192"/>
            <a:ext cx="1660711" cy="369332"/>
          </a:xfrm>
          <a:prstGeom prst="rect">
            <a:avLst/>
          </a:prstGeom>
          <a:noFill/>
        </p:spPr>
        <p:txBody>
          <a:bodyPr wrap="none" rtlCol="0">
            <a:spAutoFit/>
          </a:bodyPr>
          <a:lstStyle/>
          <a:p>
            <a:r>
              <a:rPr lang="de-DE" dirty="0" smtClean="0">
                <a:solidFill>
                  <a:schemeClr val="bg1">
                    <a:lumMod val="85000"/>
                    <a:lumOff val="15000"/>
                  </a:schemeClr>
                </a:solidFill>
                <a:latin typeface="Calibri" pitchFamily="34" charset="0"/>
              </a:rPr>
              <a:t>klaus</a:t>
            </a:r>
            <a:r>
              <a:rPr lang="de-DE" sz="1800" dirty="0" smtClean="0">
                <a:solidFill>
                  <a:schemeClr val="bg1">
                    <a:lumMod val="85000"/>
                    <a:lumOff val="15000"/>
                  </a:schemeClr>
                </a:solidFill>
                <a:latin typeface="Calibri" pitchFamily="34" charset="0"/>
              </a:rPr>
              <a:t>@mswr.de</a:t>
            </a:r>
            <a:endParaRPr lang="de-DE" sz="1800" dirty="0">
              <a:solidFill>
                <a:schemeClr val="bg1">
                  <a:lumMod val="85000"/>
                  <a:lumOff val="15000"/>
                </a:schemeClr>
              </a:solidFill>
              <a:latin typeface="Calibri" pitchFamily="34" charset="0"/>
            </a:endParaRPr>
          </a:p>
        </p:txBody>
      </p:sp>
      <p:sp>
        <p:nvSpPr>
          <p:cNvPr id="20" name="Textfeld 19"/>
          <p:cNvSpPr txBox="1"/>
          <p:nvPr/>
        </p:nvSpPr>
        <p:spPr>
          <a:xfrm>
            <a:off x="2771800" y="5172236"/>
            <a:ext cx="1514710" cy="369332"/>
          </a:xfrm>
          <a:prstGeom prst="rect">
            <a:avLst/>
          </a:prstGeom>
          <a:noFill/>
        </p:spPr>
        <p:txBody>
          <a:bodyPr wrap="none" rtlCol="0">
            <a:spAutoFit/>
          </a:bodyPr>
          <a:lstStyle/>
          <a:p>
            <a:r>
              <a:rPr lang="de-DE" sz="1800" dirty="0" smtClean="0">
                <a:solidFill>
                  <a:schemeClr val="bg1">
                    <a:lumMod val="85000"/>
                    <a:lumOff val="15000"/>
                  </a:schemeClr>
                </a:solidFill>
                <a:latin typeface="Calibri" pitchFamily="34" charset="0"/>
              </a:rPr>
              <a:t>www.mswr.de</a:t>
            </a:r>
            <a:endParaRPr lang="de-DE" sz="1800" dirty="0">
              <a:solidFill>
                <a:schemeClr val="bg1">
                  <a:lumMod val="85000"/>
                  <a:lumOff val="15000"/>
                </a:schemeClr>
              </a:solidFill>
              <a:latin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2438425" y="4837534"/>
            <a:ext cx="333375" cy="2476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411760" y="5157192"/>
            <a:ext cx="38100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Grafik 8" descr="bar.gif"/>
          <p:cNvPicPr>
            <a:picLocks noChangeAspect="1"/>
          </p:cNvPicPr>
          <p:nvPr/>
        </p:nvPicPr>
        <p:blipFill>
          <a:blip r:embed="rId3" cstate="print"/>
          <a:srcRect/>
          <a:stretch>
            <a:fillRect/>
          </a:stretch>
        </p:blipFill>
        <p:spPr bwMode="auto">
          <a:xfrm>
            <a:off x="0" y="1143000"/>
            <a:ext cx="9144000" cy="71438"/>
          </a:xfrm>
          <a:prstGeom prst="rect">
            <a:avLst/>
          </a:prstGeom>
          <a:noFill/>
          <a:ln w="9525">
            <a:noFill/>
            <a:miter lim="800000"/>
            <a:headEnd/>
            <a:tailEnd/>
          </a:ln>
        </p:spPr>
      </p:pic>
      <p:pic>
        <p:nvPicPr>
          <p:cNvPr id="3078" name="Grafik 13" descr="bar.gif"/>
          <p:cNvPicPr>
            <a:picLocks noChangeAspect="1"/>
          </p:cNvPicPr>
          <p:nvPr/>
        </p:nvPicPr>
        <p:blipFill>
          <a:blip r:embed="rId3" cstate="print"/>
          <a:srcRect/>
          <a:stretch>
            <a:fillRect/>
          </a:stretch>
        </p:blipFill>
        <p:spPr bwMode="auto">
          <a:xfrm>
            <a:off x="0" y="6286500"/>
            <a:ext cx="9144000" cy="71438"/>
          </a:xfrm>
          <a:prstGeom prst="rect">
            <a:avLst/>
          </a:prstGeom>
          <a:noFill/>
          <a:ln w="9525">
            <a:noFill/>
            <a:miter lim="800000"/>
            <a:headEnd/>
            <a:tailEnd/>
          </a:ln>
        </p:spPr>
      </p:pic>
      <p:sp>
        <p:nvSpPr>
          <p:cNvPr id="3080" name="Rechteck 8"/>
          <p:cNvSpPr>
            <a:spLocks noChangeArrowheads="1"/>
          </p:cNvSpPr>
          <p:nvPr/>
        </p:nvSpPr>
        <p:spPr bwMode="auto">
          <a:xfrm>
            <a:off x="1043608" y="1412875"/>
            <a:ext cx="7344816" cy="400110"/>
          </a:xfrm>
          <a:prstGeom prst="rect">
            <a:avLst/>
          </a:prstGeom>
          <a:noFill/>
          <a:ln w="9525">
            <a:noFill/>
            <a:miter lim="800000"/>
            <a:headEnd/>
            <a:tailEnd/>
          </a:ln>
        </p:spPr>
        <p:txBody>
          <a:bodyPr wrap="square">
            <a:spAutoFit/>
          </a:bodyPr>
          <a:lstStyle/>
          <a:p>
            <a:r>
              <a:rPr lang="en-US" sz="2000" b="1" dirty="0" smtClean="0">
                <a:solidFill>
                  <a:srgbClr val="FF0000"/>
                </a:solidFill>
                <a:cs typeface="Arial" charset="0"/>
              </a:rPr>
              <a:t>1.) </a:t>
            </a:r>
            <a:r>
              <a:rPr lang="en-US" sz="2000" b="1" u="sng" dirty="0" smtClean="0">
                <a:solidFill>
                  <a:srgbClr val="FF0000"/>
                </a:solidFill>
                <a:cs typeface="Arial" charset="0"/>
              </a:rPr>
              <a:t>Motivation</a:t>
            </a:r>
            <a:r>
              <a:rPr lang="en-US" sz="2000" b="1" dirty="0" smtClean="0">
                <a:solidFill>
                  <a:srgbClr val="FF0000"/>
                </a:solidFill>
                <a:cs typeface="Arial" charset="0"/>
              </a:rPr>
              <a:t> </a:t>
            </a:r>
            <a:r>
              <a:rPr lang="en-US" sz="2000" b="1" dirty="0">
                <a:solidFill>
                  <a:srgbClr val="FF0000"/>
                </a:solidFill>
                <a:cs typeface="Arial" charset="0"/>
              </a:rPr>
              <a:t>for coefficient (not forecast) interpolation</a:t>
            </a:r>
            <a:endParaRPr lang="en-US" sz="2000" dirty="0"/>
          </a:p>
        </p:txBody>
      </p:sp>
      <p:sp>
        <p:nvSpPr>
          <p:cNvPr id="20" name="Textfeld 19"/>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sp>
        <p:nvSpPr>
          <p:cNvPr id="27" name="Abgerundetes Rechteck 26"/>
          <p:cNvSpPr/>
          <p:nvPr/>
        </p:nvSpPr>
        <p:spPr>
          <a:xfrm>
            <a:off x="539552" y="2060848"/>
            <a:ext cx="7992888" cy="1728192"/>
          </a:xfrm>
          <a:prstGeom prst="roundRect">
            <a:avLst/>
          </a:prstGeom>
          <a:solidFill>
            <a:schemeClr val="accent1">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bg1"/>
                </a:solidFill>
                <a:latin typeface="Courier New" pitchFamily="49" charset="0"/>
                <a:cs typeface="Courier New" pitchFamily="49" charset="0"/>
              </a:rPr>
              <a:t>Berlin   : MOS =     1,0*DMO_T2m                 - 0,2*DMO_FF10m/</a:t>
            </a:r>
            <a:r>
              <a:rPr lang="de-DE" sz="1400" dirty="0" err="1" smtClean="0">
                <a:solidFill>
                  <a:schemeClr val="bg1"/>
                </a:solidFill>
                <a:latin typeface="Courier New" pitchFamily="49" charset="0"/>
                <a:cs typeface="Courier New" pitchFamily="49" charset="0"/>
              </a:rPr>
              <a:t>kn</a:t>
            </a:r>
            <a:r>
              <a:rPr lang="de-DE" sz="1400" dirty="0" smtClean="0">
                <a:solidFill>
                  <a:schemeClr val="bg1"/>
                </a:solidFill>
                <a:latin typeface="Courier New" pitchFamily="49" charset="0"/>
                <a:cs typeface="Courier New" pitchFamily="49" charset="0"/>
              </a:rPr>
              <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Hannover : MOS = 2 + 1,0*DMO_T2m - 4*rH_1000_hPa</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Magdeburg: MOS = 1 + 1,0*DMO_T2m - 2*rH_1000_hPa - 0,1*DMO_FF10m/</a:t>
            </a:r>
            <a:r>
              <a:rPr lang="de-DE" sz="1400" dirty="0" err="1" smtClean="0">
                <a:solidFill>
                  <a:schemeClr val="bg1"/>
                </a:solidFill>
                <a:latin typeface="Courier New" pitchFamily="49" charset="0"/>
                <a:cs typeface="Courier New" pitchFamily="49" charset="0"/>
              </a:rPr>
              <a:t>kn</a:t>
            </a:r>
            <a:endParaRPr lang="de-DE" sz="1400" dirty="0">
              <a:solidFill>
                <a:schemeClr val="bg1"/>
              </a:solidFill>
              <a:latin typeface="Courier New" pitchFamily="49" charset="0"/>
              <a:cs typeface="Courier New" pitchFamily="49" charset="0"/>
            </a:endParaRPr>
          </a:p>
        </p:txBody>
      </p:sp>
      <p:sp>
        <p:nvSpPr>
          <p:cNvPr id="28" name="Abgerundetes Rechteck 27"/>
          <p:cNvSpPr/>
          <p:nvPr/>
        </p:nvSpPr>
        <p:spPr>
          <a:xfrm>
            <a:off x="539552" y="3933056"/>
            <a:ext cx="7992888" cy="2088232"/>
          </a:xfrm>
          <a:prstGeom prst="roundRect">
            <a:avLst/>
          </a:prstGeom>
          <a:solidFill>
            <a:schemeClr val="accent1">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bg1"/>
                </a:solidFill>
                <a:latin typeface="Courier New" pitchFamily="49" charset="0"/>
                <a:cs typeface="Courier New" pitchFamily="49" charset="0"/>
              </a:rPr>
              <a:t>           DMO_T2m  rH_1000_hPa   DMO_FF10m/</a:t>
            </a:r>
            <a:r>
              <a:rPr lang="de-DE" sz="1400" dirty="0" err="1" smtClean="0">
                <a:solidFill>
                  <a:schemeClr val="bg1"/>
                </a:solidFill>
                <a:latin typeface="Courier New" pitchFamily="49" charset="0"/>
                <a:cs typeface="Courier New" pitchFamily="49" charset="0"/>
              </a:rPr>
              <a:t>kn</a:t>
            </a:r>
            <a:r>
              <a:rPr lang="de-DE" sz="1400" dirty="0" smtClean="0">
                <a:solidFill>
                  <a:schemeClr val="bg1"/>
                </a:solidFill>
                <a:latin typeface="Courier New" pitchFamily="49" charset="0"/>
                <a:cs typeface="Courier New" pitchFamily="49" charset="0"/>
              </a:rPr>
              <a:t>  --&gt; </a:t>
            </a:r>
            <a:r>
              <a:rPr lang="de-DE" sz="1400" dirty="0" err="1" smtClean="0">
                <a:solidFill>
                  <a:schemeClr val="bg1"/>
                </a:solidFill>
                <a:latin typeface="Courier New" pitchFamily="49" charset="0"/>
                <a:cs typeface="Courier New" pitchFamily="49" charset="0"/>
              </a:rPr>
              <a:t>Interpolated</a:t>
            </a:r>
            <a:r>
              <a:rPr lang="de-DE" sz="1400" dirty="0" smtClean="0">
                <a:solidFill>
                  <a:schemeClr val="bg1"/>
                </a:solidFill>
                <a:latin typeface="Courier New" pitchFamily="49" charset="0"/>
                <a:cs typeface="Courier New" pitchFamily="49" charset="0"/>
              </a:rPr>
              <a:t> </a:t>
            </a:r>
            <a:r>
              <a:rPr lang="de-DE" sz="1400" dirty="0" err="1" smtClean="0">
                <a:solidFill>
                  <a:schemeClr val="bg1"/>
                </a:solidFill>
                <a:latin typeface="Courier New" pitchFamily="49" charset="0"/>
                <a:cs typeface="Courier New" pitchFamily="49" charset="0"/>
              </a:rPr>
              <a:t>Fc</a:t>
            </a:r>
            <a:r>
              <a:rPr lang="de-DE" sz="1400" dirty="0" smtClean="0">
                <a:solidFill>
                  <a:schemeClr val="bg1"/>
                </a:solidFill>
                <a:latin typeface="Courier New" pitchFamily="49" charset="0"/>
                <a:cs typeface="Courier New" pitchFamily="49" charset="0"/>
              </a:rPr>
              <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Berlin         30   irrelevant          5                29,0 </a:t>
            </a:r>
            <a:r>
              <a:rPr lang="de-DE" sz="1400" dirty="0" err="1" smtClean="0">
                <a:solidFill>
                  <a:schemeClr val="bg1"/>
                </a:solidFill>
                <a:latin typeface="Courier New" pitchFamily="49" charset="0"/>
                <a:cs typeface="Courier New" pitchFamily="49" charset="0"/>
              </a:rPr>
              <a:t>deg</a:t>
            </a:r>
            <a:r>
              <a:rPr lang="de-DE" sz="1400" dirty="0" smtClean="0">
                <a:solidFill>
                  <a:schemeClr val="bg1"/>
                </a:solidFill>
                <a:latin typeface="Courier New" pitchFamily="49" charset="0"/>
                <a:cs typeface="Courier New" pitchFamily="49" charset="0"/>
              </a:rPr>
              <a:t> C</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Magdeburg      15       1,0            15                </a:t>
            </a:r>
            <a:r>
              <a:rPr lang="de-DE" sz="1400" b="1" dirty="0" smtClean="0">
                <a:solidFill>
                  <a:srgbClr val="C00000"/>
                </a:solidFill>
                <a:latin typeface="Courier New" pitchFamily="49" charset="0"/>
                <a:cs typeface="Courier New" pitchFamily="49" charset="0"/>
              </a:rPr>
              <a:t>12,5 </a:t>
            </a:r>
            <a:r>
              <a:rPr lang="de-DE" sz="1400" b="1" dirty="0" err="1" smtClean="0">
                <a:solidFill>
                  <a:srgbClr val="C00000"/>
                </a:solidFill>
                <a:latin typeface="Courier New" pitchFamily="49" charset="0"/>
                <a:cs typeface="Courier New" pitchFamily="49" charset="0"/>
              </a:rPr>
              <a:t>deg</a:t>
            </a:r>
            <a:r>
              <a:rPr lang="de-DE" sz="1400" b="1" dirty="0" smtClean="0">
                <a:solidFill>
                  <a:srgbClr val="C00000"/>
                </a:solidFill>
                <a:latin typeface="Courier New" pitchFamily="49" charset="0"/>
                <a:cs typeface="Courier New" pitchFamily="49" charset="0"/>
              </a:rPr>
              <a:t> C</a:t>
            </a:r>
          </a:p>
          <a:p>
            <a:r>
              <a:rPr lang="de-DE" sz="1400" dirty="0" smtClean="0">
                <a:solidFill>
                  <a:schemeClr val="bg1"/>
                </a:solidFill>
                <a:latin typeface="Courier New" pitchFamily="49" charset="0"/>
                <a:cs typeface="Courier New" pitchFamily="49" charset="0"/>
              </a:rPr>
              <a:t>                                                         </a:t>
            </a:r>
            <a:r>
              <a:rPr lang="de-DE" sz="1400" b="1" dirty="0" smtClean="0">
                <a:solidFill>
                  <a:srgbClr val="C00000"/>
                </a:solidFill>
                <a:latin typeface="Courier New" pitchFamily="49" charset="0"/>
                <a:cs typeface="Courier New" pitchFamily="49" charset="0"/>
              </a:rPr>
              <a:t>24,3 </a:t>
            </a:r>
            <a:r>
              <a:rPr lang="de-DE" sz="1400" b="1" dirty="0" err="1" smtClean="0">
                <a:solidFill>
                  <a:srgbClr val="C00000"/>
                </a:solidFill>
                <a:latin typeface="Courier New" pitchFamily="49" charset="0"/>
                <a:cs typeface="Courier New" pitchFamily="49" charset="0"/>
              </a:rPr>
              <a:t>deg</a:t>
            </a:r>
            <a:r>
              <a:rPr lang="de-DE" sz="1400" b="1" dirty="0" smtClean="0">
                <a:solidFill>
                  <a:srgbClr val="C00000"/>
                </a:solidFill>
                <a:latin typeface="Courier New" pitchFamily="49" charset="0"/>
                <a:cs typeface="Courier New" pitchFamily="49" charset="0"/>
              </a:rPr>
              <a:t> C </a:t>
            </a:r>
            <a:r>
              <a:rPr lang="de-DE" sz="1400" dirty="0" smtClean="0">
                <a:solidFill>
                  <a:schemeClr val="bg1"/>
                </a:solidFill>
                <a:latin typeface="Courier New" pitchFamily="49" charset="0"/>
                <a:cs typeface="Courier New" pitchFamily="49" charset="0"/>
              </a:rPr>
              <a:t>(*)</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Hannover       20       0,6        irrelevant            19,6 </a:t>
            </a:r>
            <a:r>
              <a:rPr lang="de-DE" sz="1400" dirty="0" err="1" smtClean="0">
                <a:solidFill>
                  <a:schemeClr val="bg1"/>
                </a:solidFill>
                <a:latin typeface="Courier New" pitchFamily="49" charset="0"/>
                <a:cs typeface="Courier New" pitchFamily="49" charset="0"/>
              </a:rPr>
              <a:t>deg</a:t>
            </a:r>
            <a:r>
              <a:rPr lang="de-DE" sz="1400" dirty="0" smtClean="0">
                <a:solidFill>
                  <a:schemeClr val="bg1"/>
                </a:solidFill>
                <a:latin typeface="Courier New" pitchFamily="49" charset="0"/>
                <a:cs typeface="Courier New" pitchFamily="49" charset="0"/>
              </a:rPr>
              <a:t> C</a:t>
            </a:r>
            <a:br>
              <a:rPr lang="de-DE" sz="1400" dirty="0" smtClean="0">
                <a:solidFill>
                  <a:schemeClr val="bg1"/>
                </a:solidFill>
                <a:latin typeface="Courier New" pitchFamily="49" charset="0"/>
                <a:cs typeface="Courier New" pitchFamily="49" charset="0"/>
              </a:rPr>
            </a:br>
            <a:r>
              <a:rPr lang="de-DE" sz="1400" dirty="0" smtClean="0">
                <a:solidFill>
                  <a:schemeClr val="bg1"/>
                </a:solidFill>
                <a:latin typeface="Courier New" pitchFamily="49" charset="0"/>
                <a:cs typeface="Courier New" pitchFamily="49" charset="0"/>
              </a:rPr>
              <a:t>-------------------------------------------------------------------</a:t>
            </a:r>
            <a:br>
              <a:rPr lang="de-DE" sz="1400" dirty="0" smtClean="0">
                <a:solidFill>
                  <a:schemeClr val="bg1"/>
                </a:solidFill>
                <a:latin typeface="Courier New" pitchFamily="49" charset="0"/>
                <a:cs typeface="Courier New" pitchFamily="49" charset="0"/>
              </a:rPr>
            </a:br>
            <a:r>
              <a:rPr lang="de-DE" sz="1200" dirty="0" smtClean="0">
                <a:solidFill>
                  <a:schemeClr val="bg1"/>
                </a:solidFill>
                <a:latin typeface="Courier New" pitchFamily="49" charset="0"/>
                <a:cs typeface="Courier New" pitchFamily="49" charset="0"/>
              </a:rPr>
              <a:t>(*): </a:t>
            </a:r>
            <a:r>
              <a:rPr lang="de-DE" sz="1200" dirty="0" err="1" smtClean="0">
                <a:solidFill>
                  <a:schemeClr val="bg1"/>
                </a:solidFill>
                <a:latin typeface="Courier New" pitchFamily="49" charset="0"/>
                <a:cs typeface="Courier New" pitchFamily="49" charset="0"/>
              </a:rPr>
              <a:t>Forecast</a:t>
            </a:r>
            <a:r>
              <a:rPr lang="de-DE" sz="1200" dirty="0" smtClean="0">
                <a:solidFill>
                  <a:schemeClr val="bg1"/>
                </a:solidFill>
                <a:latin typeface="Courier New" pitchFamily="49" charset="0"/>
                <a:cs typeface="Courier New" pitchFamily="49" charset="0"/>
              </a:rPr>
              <a:t> </a:t>
            </a:r>
            <a:r>
              <a:rPr lang="de-DE" sz="1200" dirty="0" err="1" smtClean="0">
                <a:solidFill>
                  <a:schemeClr val="bg1"/>
                </a:solidFill>
                <a:latin typeface="Courier New" pitchFamily="49" charset="0"/>
                <a:cs typeface="Courier New" pitchFamily="49" charset="0"/>
              </a:rPr>
              <a:t>interpolation</a:t>
            </a:r>
            <a:endParaRPr lang="de-DE" sz="1200" dirty="0">
              <a:solidFill>
                <a:schemeClr val="bg1"/>
              </a:solidFill>
              <a:latin typeface="Courier New" pitchFamily="49" charset="0"/>
              <a:cs typeface="Courier New" pitchFamily="49" charset="0"/>
            </a:endParaRPr>
          </a:p>
        </p:txBody>
      </p:sp>
      <p:sp>
        <p:nvSpPr>
          <p:cNvPr id="8" name="Rechteck 7"/>
          <p:cNvSpPr/>
          <p:nvPr/>
        </p:nvSpPr>
        <p:spPr>
          <a:xfrm>
            <a:off x="3995936" y="3429000"/>
            <a:ext cx="3960440" cy="230832"/>
          </a:xfrm>
          <a:prstGeom prst="rect">
            <a:avLst/>
          </a:prstGeom>
        </p:spPr>
        <p:txBody>
          <a:bodyPr wrap="square">
            <a:spAutoFit/>
          </a:bodyPr>
          <a:lstStyle/>
          <a:p>
            <a:r>
              <a:rPr lang="en-US" sz="900" dirty="0" smtClean="0">
                <a:solidFill>
                  <a:schemeClr val="bg1"/>
                </a:solidFill>
              </a:rPr>
              <a:t>Magdeburg coefficients is 50:50 mix from Berlin and Hannover coefficients</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63740" y="6444044"/>
            <a:ext cx="1246367" cy="307777"/>
          </a:xfrm>
          <a:prstGeom prst="rect">
            <a:avLst/>
          </a:prstGeom>
          <a:noFill/>
        </p:spPr>
        <p:txBody>
          <a:bodyPr wrap="none" rtlCol="0">
            <a:spAutoFit/>
          </a:bodyPr>
          <a:lstStyle/>
          <a:p>
            <a:r>
              <a:rPr lang="en-US" altLang="de-DE" sz="1400" dirty="0" smtClean="0">
                <a:solidFill>
                  <a:schemeClr val="bg1">
                    <a:lumMod val="95000"/>
                    <a:lumOff val="5000"/>
                  </a:schemeClr>
                </a:solidFill>
                <a:latin typeface="+mj-lt"/>
                <a:cs typeface="Arial" charset="0"/>
              </a:rPr>
              <a:t>1 | Motivation</a:t>
            </a:r>
            <a:endParaRPr lang="en-US" sz="1400" dirty="0">
              <a:solidFill>
                <a:schemeClr val="bg1">
                  <a:lumMod val="95000"/>
                  <a:lumOff val="5000"/>
                </a:schemeClr>
              </a:solidFill>
              <a:latin typeface="+mj-lt"/>
            </a:endParaRPr>
          </a:p>
        </p:txBody>
      </p:sp>
      <p:graphicFrame>
        <p:nvGraphicFramePr>
          <p:cNvPr id="41985" name="Object 1"/>
          <p:cNvGraphicFramePr>
            <a:graphicFrameLocks noChangeAspect="1"/>
          </p:cNvGraphicFramePr>
          <p:nvPr/>
        </p:nvGraphicFramePr>
        <p:xfrm>
          <a:off x="-180528" y="1340768"/>
          <a:ext cx="6702425" cy="4711700"/>
        </p:xfrm>
        <a:graphic>
          <a:graphicData uri="http://schemas.openxmlformats.org/presentationml/2006/ole">
            <mc:AlternateContent xmlns:mc="http://schemas.openxmlformats.org/markup-compatibility/2006">
              <mc:Choice xmlns:v="urn:schemas-microsoft-com:vml" Requires="v">
                <p:oleObj spid="_x0000_s41986" name="Worksheet" r:id="rId5" imgW="6105378" imgH="4286250" progId="Excel.Sheet.8">
                  <p:embed/>
                </p:oleObj>
              </mc:Choice>
              <mc:Fallback>
                <p:oleObj name="Worksheet" r:id="rId5" imgW="6105378" imgH="4286250" progId="Excel.Shee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28" y="1340768"/>
                        <a:ext cx="6702425"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hteck 3"/>
          <p:cNvSpPr/>
          <p:nvPr/>
        </p:nvSpPr>
        <p:spPr>
          <a:xfrm>
            <a:off x="3995366" y="5177884"/>
            <a:ext cx="3888432" cy="338554"/>
          </a:xfrm>
          <a:prstGeom prst="rect">
            <a:avLst/>
          </a:prstGeom>
        </p:spPr>
        <p:txBody>
          <a:bodyPr wrap="square">
            <a:spAutoFit/>
          </a:bodyPr>
          <a:lstStyle/>
          <a:p>
            <a:pPr defTabSz="895350">
              <a:tabLst>
                <a:tab pos="990600" algn="l"/>
              </a:tabLst>
            </a:pPr>
            <a:r>
              <a:rPr lang="de-DE" altLang="de-DE" sz="1600" b="1" dirty="0" smtClean="0">
                <a:solidFill>
                  <a:schemeClr val="bg1"/>
                </a:solidFill>
                <a:cs typeface="Arial" charset="0"/>
              </a:rPr>
              <a:t>EM: Europa-Modell (DWD)</a:t>
            </a:r>
          </a:p>
        </p:txBody>
      </p:sp>
      <p:sp>
        <p:nvSpPr>
          <p:cNvPr id="5" name="Rechteck 4"/>
          <p:cNvSpPr/>
          <p:nvPr/>
        </p:nvSpPr>
        <p:spPr>
          <a:xfrm>
            <a:off x="3960440" y="2492896"/>
            <a:ext cx="4716016" cy="830997"/>
          </a:xfrm>
          <a:prstGeom prst="rect">
            <a:avLst/>
          </a:prstGeom>
        </p:spPr>
        <p:txBody>
          <a:bodyPr wrap="square">
            <a:spAutoFit/>
          </a:bodyPr>
          <a:lstStyle/>
          <a:p>
            <a:r>
              <a:rPr lang="en-US" altLang="de-DE" sz="2400" b="1" u="sng" dirty="0" smtClean="0">
                <a:solidFill>
                  <a:srgbClr val="FF0000"/>
                </a:solidFill>
                <a:cs typeface="Arial" charset="0"/>
              </a:rPr>
              <a:t>MOS reduces 15-30% of the error variance of </a:t>
            </a:r>
            <a:r>
              <a:rPr lang="en-US" altLang="de-DE" sz="2400" b="1" u="sng" dirty="0" err="1" smtClean="0">
                <a:solidFill>
                  <a:srgbClr val="FF0000"/>
                </a:solidFill>
                <a:cs typeface="Arial" charset="0"/>
              </a:rPr>
              <a:t>Kalman</a:t>
            </a:r>
            <a:r>
              <a:rPr lang="en-US" altLang="de-DE" sz="2400" b="1" u="sng" dirty="0" smtClean="0">
                <a:solidFill>
                  <a:srgbClr val="FF0000"/>
                </a:solidFill>
                <a:cs typeface="Arial" charset="0"/>
              </a:rPr>
              <a:t> Filter</a:t>
            </a:r>
            <a:endParaRPr lang="de-DE" altLang="de-DE" sz="2400" b="1" u="sng"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Bildschirmpräsentation (4:3)</PresentationFormat>
  <Paragraphs>509</Paragraphs>
  <Slides>75</Slides>
  <Notes>74</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75</vt:i4>
      </vt:variant>
    </vt:vector>
  </HeadingPairs>
  <TitlesOfParts>
    <vt:vector size="78" baseType="lpstr">
      <vt:lpstr>Larissa-Design</vt:lpstr>
      <vt:lpstr>Worksheet</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Klaus Knüpffer</dc:creator>
  <cp:lastModifiedBy>Klaus Knüpffer</cp:lastModifiedBy>
  <cp:revision>366</cp:revision>
  <dcterms:created xsi:type="dcterms:W3CDTF">2009-09-14T08:56:12Z</dcterms:created>
  <dcterms:modified xsi:type="dcterms:W3CDTF">2015-11-19T21:56:47Z</dcterms:modified>
</cp:coreProperties>
</file>